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66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9" r:id="rId6"/>
    <p:sldId id="277" r:id="rId7"/>
    <p:sldId id="281" r:id="rId8"/>
    <p:sldId id="280" r:id="rId9"/>
    <p:sldId id="278" r:id="rId10"/>
    <p:sldId id="27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4C65"/>
    <a:srgbClr val="A50307"/>
    <a:srgbClr val="133A61"/>
    <a:srgbClr val="8F0305"/>
    <a:srgbClr val="FFFFFF"/>
    <a:srgbClr val="D3657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A2A36F-03D4-4DAD-AEC2-FA2B3C282FEE}" v="39" dt="2021-08-16T04:52:02.618"/>
  </p1510:revLst>
</p1510:revInfo>
</file>

<file path=ppt/tableStyles.xml><?xml version="1.0" encoding="utf-8"?>
<a:tblStyleLst xmlns:a="http://schemas.openxmlformats.org/drawingml/2006/main" def="{D7AC3CCA-C797-4891-BE02-D94E43425B78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74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1560" y="-146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0B809CF-4F7B-4BE4-8A32-8679CB2689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7E19D8-3399-40AA-9454-8894AA6071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1F5FB-7567-45AD-8495-03E1713608C4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D47F8-AA1F-4332-BC73-5F00A0A5A7E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A251D3-D305-4590-9FE3-31F71740A1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2D7B9-98DD-4850-82E9-E964919A4A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56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43E1C-BE52-45D3-B3DA-AB00685B4BD3}" type="datetimeFigureOut">
              <a:rPr lang="en-US" smtClean="0"/>
              <a:t>9/8/2021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3E6AC-EE2A-4D92-BFD4-7D35F37B4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790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3E6AC-EE2A-4D92-BFD4-7D35F37B4FE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70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3E6AC-EE2A-4D92-BFD4-7D35F37B4FE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405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3E6AC-EE2A-4D92-BFD4-7D35F37B4FE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102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3E6AC-EE2A-4D92-BFD4-7D35F37B4FE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235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3E6AC-EE2A-4D92-BFD4-7D35F37B4FE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089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F3E6AC-EE2A-4D92-BFD4-7D35F37B4FE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509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1- Insert Picture &gt;&gt; Format &gt;&gt; Send to Back</a:t>
            </a:r>
          </a:p>
          <a:p>
            <a:r>
              <a:rPr lang="en-US"/>
              <a:t>2- Add Quote &gt;&gt; Add Author/Writer &gt;&gt; Adjust text to suit image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3E6AC-EE2A-4D92-BFD4-7D35F37B4F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40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DFC1990-AB65-4FBE-A312-E5143B2D7FBA}" type="datetimeFigureOut">
              <a:rPr lang="en-US" noProof="0" smtClean="0"/>
              <a:t>9/8/2021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D164B4E-BB64-4235-AA14-F42088F189E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84361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990-AB65-4FBE-A312-E5143B2D7FBA}" type="datetimeFigureOut">
              <a:rPr lang="en-US" noProof="0" smtClean="0"/>
              <a:t>9/8/2021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64B4E-BB64-4235-AA14-F42088F189E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7183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DFC1990-AB65-4FBE-A312-E5143B2D7FBA}" type="datetimeFigureOut">
              <a:rPr lang="en-US" noProof="0" smtClean="0"/>
              <a:t>9/8/2021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D164B4E-BB64-4235-AA14-F42088F189E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77832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YOUR CUSTOM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1329DF-B16C-4958-8120-1F3D8DD91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990-AB65-4FBE-A312-E5143B2D7FBA}" type="datetimeFigureOut">
              <a:rPr lang="en-US" noProof="0" smtClean="0"/>
              <a:t>9/8/2021</a:t>
            </a:fld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A38D7F-2A7C-4C62-B3BC-1DB1A4602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8DAFEE-0ED4-43C2-8025-5961460D8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64B4E-BB64-4235-AA14-F42088F189E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E23B48-0D16-412C-BC69-B41C4F2AC70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5784726"/>
            <a:ext cx="10515600" cy="365125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Add Author/Writer Here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06D0385B-605F-4AEB-B2CD-DA707D355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3587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2328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9BBF8640-DE64-4B60-867F-0CBE26BD00A0}"/>
              </a:ext>
            </a:extLst>
          </p:cNvPr>
          <p:cNvSpPr>
            <a:spLocks noGrp="1"/>
          </p:cNvSpPr>
          <p:nvPr>
            <p:ph idx="1" hasCustomPrompt="1"/>
          </p:nvPr>
        </p:nvSpPr>
        <p:spPr bwMode="white">
          <a:xfrm>
            <a:off x="2365864" y="6114929"/>
            <a:ext cx="9486900" cy="435466"/>
          </a:xfrm>
        </p:spPr>
        <p:txBody>
          <a:bodyPr>
            <a:normAutofit/>
          </a:bodyPr>
          <a:lstStyle>
            <a:lvl1pPr algn="r">
              <a:defRPr i="0"/>
            </a:lvl1pPr>
          </a:lstStyle>
          <a:p>
            <a:pPr marL="0" lvl="0" indent="0" algn="r">
              <a:buNone/>
            </a:pPr>
            <a:r>
              <a:rPr lang="en-US" sz="2000" i="1" noProof="0">
                <a:solidFill>
                  <a:schemeClr val="bg1"/>
                </a:solidFill>
                <a:cs typeface="Segoe UI" panose="020B0502040204020203" pitchFamily="34" charset="0"/>
              </a:rPr>
              <a:t>Edit Master text styles</a:t>
            </a:r>
          </a:p>
          <a:p>
            <a:pPr marL="0" lvl="1" indent="0" algn="r">
              <a:buNone/>
            </a:pPr>
            <a:r>
              <a:rPr lang="en-US" sz="2000" i="1" noProof="0">
                <a:solidFill>
                  <a:schemeClr val="bg1"/>
                </a:solidFill>
                <a:cs typeface="Segoe UI" panose="020B0502040204020203" pitchFamily="34" charset="0"/>
              </a:rPr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D0D19A04-6F0F-4BFC-8AD6-19F13EE10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511" y="149470"/>
            <a:ext cx="5838825" cy="6456912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12580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07C96-5153-4190-BA97-E8AF588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990-AB65-4FBE-A312-E5143B2D7FBA}" type="datetimeFigureOut">
              <a:rPr lang="en-US" noProof="0" smtClean="0"/>
              <a:t>9/8/2021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22120-61A5-4970-B9BF-8B6082530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66616-AA6A-422C-9360-1D12495E2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64B4E-BB64-4235-AA14-F42088F189EC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588C331-B180-41FC-8DD2-82D2B1615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7595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990-AB65-4FBE-A312-E5143B2D7FBA}" type="datetimeFigureOut">
              <a:rPr lang="en-US" noProof="0" smtClean="0"/>
              <a:t>9/8/2021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64B4E-BB64-4235-AA14-F42088F189E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89004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DFC1990-AB65-4FBE-A312-E5143B2D7FBA}" type="datetimeFigureOut">
              <a:rPr lang="en-US" noProof="0" smtClean="0"/>
              <a:t>9/8/2021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D164B4E-BB64-4235-AA14-F42088F189E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189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DFC1990-AB65-4FBE-A312-E5143B2D7FBA}" type="datetimeFigureOut">
              <a:rPr lang="en-US" noProof="0" smtClean="0"/>
              <a:t>9/8/2021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D164B4E-BB64-4235-AA14-F42088F189E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78513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DFC1990-AB65-4FBE-A312-E5143B2D7FBA}" type="datetimeFigureOut">
              <a:rPr lang="en-US" noProof="0" smtClean="0"/>
              <a:t>9/8/2021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D164B4E-BB64-4235-AA14-F42088F189E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5470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990-AB65-4FBE-A312-E5143B2D7FBA}" type="datetimeFigureOut">
              <a:rPr lang="en-US" noProof="0" smtClean="0"/>
              <a:t>9/8/2021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64B4E-BB64-4235-AA14-F42088F189E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0508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DFC1990-AB65-4FBE-A312-E5143B2D7FBA}" type="datetimeFigureOut">
              <a:rPr lang="en-US" noProof="0" smtClean="0"/>
              <a:t>9/8/2021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9D164B4E-BB64-4235-AA14-F42088F189E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27402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990-AB65-4FBE-A312-E5143B2D7FBA}" type="datetimeFigureOut">
              <a:rPr lang="en-US" noProof="0" smtClean="0"/>
              <a:t>9/8/2021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64B4E-BB64-4235-AA14-F42088F189E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3271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9DFC1990-AB65-4FBE-A312-E5143B2D7FBA}" type="datetimeFigureOut">
              <a:rPr lang="en-US" noProof="0" smtClean="0"/>
              <a:t>9/8/2021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9D164B4E-BB64-4235-AA14-F42088F189E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91624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C1990-AB65-4FBE-A312-E5143B2D7FBA}" type="datetimeFigureOut">
              <a:rPr lang="en-US" noProof="0" smtClean="0"/>
              <a:t>9/8/2021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noProof="0"/>
              <a:t>Add a Footer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64B4E-BB64-4235-AA14-F42088F189EC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6777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86" r:id="rId12"/>
    <p:sldLayoutId id="2147483655" r:id="rId13"/>
    <p:sldLayoutId id="2147483665" r:id="rId14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dtherapy.com.au/flex/types-of-therapists/906/1" TargetMode="External"/><Relationship Id="rId7" Type="http://schemas.openxmlformats.org/officeDocument/2006/relationships/hyperlink" Target="file:///C:\Users\SoniaWagner\AppData\Local\Microsoft\Windows\INetCache\Content.Outlook\TNC806C4\CarerKafe%20Handout%20-%20Resources%20From%20Diagnosis%20to%20Support%20v2%202020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childwelfare.gov/pubPDFs/braindevtrauma.pdf" TargetMode="External"/><Relationship Id="rId5" Type="http://schemas.openxmlformats.org/officeDocument/2006/relationships/hyperlink" Target="https://raisingchildren.net.au/guides/a-z-health-reference/psychologist" TargetMode="External"/><Relationship Id="rId4" Type="http://schemas.openxmlformats.org/officeDocument/2006/relationships/hyperlink" Target="https://www.berrystreet.org.au/what-we-do/trauma-services/therapeutic-services-for-children-young-people-and-famili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6000">
              <a:schemeClr val="tx1">
                <a:lumMod val="65000"/>
                <a:lumOff val="35000"/>
              </a:schemeClr>
            </a:gs>
            <a:gs pos="100000">
              <a:schemeClr val="tx1">
                <a:lumMod val="85000"/>
                <a:lumOff val="15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2C792-936D-4B4D-BAA1-39B6090462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cs typeface="Segoe UI" panose="020B0502040204020203" pitchFamily="34" charset="0"/>
              </a:rPr>
              <a:t>GOOD THERAPY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2C1EC0-BDC8-41DC-A622-271C07FB05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62883" y="3629802"/>
            <a:ext cx="3258675" cy="1737360"/>
          </a:xfrm>
        </p:spPr>
        <p:txBody>
          <a:bodyPr anchor="ctr">
            <a:normAutofit/>
          </a:bodyPr>
          <a:lstStyle/>
          <a:p>
            <a:pPr algn="l"/>
            <a:r>
              <a:rPr lang="en-US" sz="2200" dirty="0">
                <a:solidFill>
                  <a:schemeClr val="bg1"/>
                </a:solidFill>
                <a:cs typeface="Segoe UI" panose="020B0502040204020203" pitchFamily="34" charset="0"/>
              </a:rPr>
              <a:t>Presented by Liz Powell and Sonia Wagner</a:t>
            </a:r>
          </a:p>
          <a:p>
            <a:pPr algn="l"/>
            <a:r>
              <a:rPr lang="en-US" sz="2200" dirty="0">
                <a:solidFill>
                  <a:schemeClr val="bg1"/>
                </a:solidFill>
                <a:cs typeface="Segoe UI" panose="020B0502040204020203" pitchFamily="34" charset="0"/>
              </a:rPr>
              <a:t>25 August 2021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431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2704ED4-17AD-4155-82BF-349125232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4030ADA-F758-4871-82A9-A900D3A1C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03A5D77-B569-4446-A13F-5F2B66B895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1910AFDB-600F-419E-B8A2-C910C91CC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8BA9642D-E707-4E5C-AD56-5B4201F77F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6BE43368-BE27-4B0F-996B-F8020ECC8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1C2AFC90-DCD5-4CC4-B572-09469E8927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EEC73C1F-7C9B-41BF-A454-152B90AFF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B9387A9D-115C-4CC5-9107-97827EFF8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69CF2257-1227-45F2-8310-EF03857E08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14D598B-12C8-4050-872B-AB3C4790A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43441426-0436-4C62-93CB-7B23121194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8174AF5F-E0DA-457B-9C6D-B6793C36AF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40D36E6D-6BFF-4FB5-9EEB-3A36B79562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5159A95D-574D-4341-8A5B-5EB05EF2C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CC2519B6-9E4D-48AA-8E1D-413BEEEEE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1EFD00E-D9BB-4F8F-9652-1514A200A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78EDA1A4-47D4-4C8C-94C1-20520CA08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EF948F9B-2B64-4D46-B645-564490CD5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95BA89D9-B358-4064-A9B6-44592BB971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B1D008F9-9A52-429E-9615-0BB796945B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E4BAAF5C-577F-43DB-8ACD-EDAB5A54E6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alpha val="38000"/>
                </a:schemeClr>
              </a:gs>
              <a:gs pos="0">
                <a:schemeClr val="bg1">
                  <a:lumMod val="95000"/>
                  <a:alpha val="12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02C792-936D-4B4D-BAA1-39B6090462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7721" y="760830"/>
            <a:ext cx="6884243" cy="5336340"/>
          </a:xfrm>
        </p:spPr>
        <p:txBody>
          <a:bodyPr anchor="ctr">
            <a:normAutofit/>
          </a:bodyPr>
          <a:lstStyle/>
          <a:p>
            <a:pPr algn="r"/>
            <a:r>
              <a:rPr lang="en-US" sz="8800" dirty="0">
                <a:solidFill>
                  <a:schemeClr val="tx1"/>
                </a:solidFill>
                <a:cs typeface="Segoe UI" panose="020B0502040204020203" pitchFamily="34" charset="0"/>
              </a:rPr>
              <a:t>GOOD THERAPY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2C1EC0-BDC8-41DC-A622-271C07FB05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8688" y="760830"/>
            <a:ext cx="3065591" cy="5336340"/>
          </a:xfrm>
        </p:spPr>
        <p:txBody>
          <a:bodyPr anchor="ctr">
            <a:norm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cs typeface="Segoe UI" panose="020B0502040204020203" pitchFamily="34" charset="0"/>
              </a:rPr>
              <a:t>WHEN?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cs typeface="Segoe UI" panose="020B0502040204020203" pitchFamily="34" charset="0"/>
              </a:rPr>
              <a:t>Life Changes – divorce, death, catastrophes, stress, physical health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cs typeface="Segoe UI" panose="020B0502040204020203" pitchFamily="34" charset="0"/>
              </a:rPr>
              <a:t>Goals – relationships, social skills, </a:t>
            </a:r>
            <a:r>
              <a:rPr lang="en-US" sz="1400" dirty="0" err="1">
                <a:solidFill>
                  <a:schemeClr val="tx1"/>
                </a:solidFill>
                <a:cs typeface="Segoe UI" panose="020B0502040204020203" pitchFamily="34" charset="0"/>
              </a:rPr>
              <a:t>behaviour</a:t>
            </a:r>
            <a:r>
              <a:rPr lang="en-US" sz="1400" dirty="0">
                <a:solidFill>
                  <a:schemeClr val="tx1"/>
                </a:solidFill>
                <a:cs typeface="Segoe UI" panose="020B0502040204020203" pitchFamily="34" charset="0"/>
              </a:rPr>
              <a:t> (ADHD/ASD), education and development, rehabilitation and physical health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cs typeface="Segoe UI" panose="020B0502040204020203" pitchFamily="34" charset="0"/>
              </a:rPr>
              <a:t>Mental Health – depression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cs typeface="Segoe UI" panose="020B0502040204020203" pitchFamily="34" charset="0"/>
              </a:rPr>
              <a:t>WHO?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cs typeface="Segoe UI" panose="020B0502040204020203" pitchFamily="34" charset="0"/>
              </a:rPr>
              <a:t>Talk with GP or </a:t>
            </a:r>
            <a:r>
              <a:rPr lang="en-US" sz="1400" dirty="0" err="1">
                <a:solidFill>
                  <a:schemeClr val="tx1"/>
                </a:solidFill>
                <a:cs typeface="Segoe UI" panose="020B0502040204020203" pitchFamily="34" charset="0"/>
              </a:rPr>
              <a:t>Paediatrician</a:t>
            </a:r>
            <a:endParaRPr lang="en-US" sz="1400" dirty="0">
              <a:solidFill>
                <a:schemeClr val="tx1"/>
              </a:solidFill>
              <a:cs typeface="Segoe UI" panose="020B0502040204020203" pitchFamily="34" charset="0"/>
            </a:endParaRPr>
          </a:p>
          <a:p>
            <a:pPr algn="l"/>
            <a:r>
              <a:rPr lang="en-US" sz="1400" dirty="0">
                <a:solidFill>
                  <a:schemeClr val="tx1"/>
                </a:solidFill>
                <a:cs typeface="Segoe UI" panose="020B0502040204020203" pitchFamily="34" charset="0"/>
              </a:rPr>
              <a:t>Trained and Licensed – social worker, psychologist, psychotherapist, psychiatrist</a:t>
            </a:r>
          </a:p>
          <a:p>
            <a:pPr algn="l"/>
            <a:r>
              <a:rPr lang="en-US" sz="1400" dirty="0">
                <a:solidFill>
                  <a:schemeClr val="tx1"/>
                </a:solidFill>
                <a:cs typeface="Segoe UI" panose="020B0502040204020203" pitchFamily="34" charset="0"/>
              </a:rPr>
              <a:t>Trauma Informed</a:t>
            </a:r>
          </a:p>
          <a:p>
            <a:pPr algn="l"/>
            <a:r>
              <a:rPr lang="en-US" sz="1400" dirty="0" err="1">
                <a:solidFill>
                  <a:schemeClr val="tx1"/>
                </a:solidFill>
                <a:cs typeface="Segoe UI" panose="020B0502040204020203" pitchFamily="34" charset="0"/>
              </a:rPr>
              <a:t>Specialised</a:t>
            </a:r>
            <a:r>
              <a:rPr lang="en-US" sz="1400" dirty="0">
                <a:solidFill>
                  <a:schemeClr val="tx1"/>
                </a:solidFill>
                <a:cs typeface="Segoe UI" panose="020B0502040204020203" pitchFamily="34" charset="0"/>
              </a:rPr>
              <a:t> Training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78B6E08A-861F-4A1A-BCF0-69429C5A2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025316" y="3342776"/>
            <a:ext cx="200040" cy="17244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283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7">
            <a:extLst>
              <a:ext uri="{FF2B5EF4-FFF2-40B4-BE49-F238E27FC236}">
                <a16:creationId xmlns:a16="http://schemas.microsoft.com/office/drawing/2014/main" id="{6132F700-8CFB-4C6C-B542-E0126AFD2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2">
            <a:extLst>
              <a:ext uri="{FF2B5EF4-FFF2-40B4-BE49-F238E27FC236}">
                <a16:creationId xmlns:a16="http://schemas.microsoft.com/office/drawing/2014/main" id="{590E0492-A063-4322-A6F6-50EBE38B5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811F053-65BC-463F-A052-15EDF07DD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2C1EC0-BDC8-41DC-A622-271C07FB05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282" y="2612414"/>
            <a:ext cx="2640643" cy="1569893"/>
          </a:xfrm>
        </p:spPr>
        <p:txBody>
          <a:bodyPr anchor="ctr">
            <a:normAutofit/>
          </a:bodyPr>
          <a:lstStyle/>
          <a:p>
            <a:pPr algn="l"/>
            <a:r>
              <a:rPr lang="en-US" sz="2400" dirty="0">
                <a:cs typeface="Segoe UI" panose="020B0502040204020203" pitchFamily="34" charset="0"/>
              </a:rPr>
              <a:t>TYPES OF PROFESSIONALS</a:t>
            </a:r>
            <a:endParaRPr lang="en-US" sz="2400" dirty="0"/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B5EC1262-C9E9-459D-800B-BDB517EABAE1}"/>
              </a:ext>
            </a:extLst>
          </p:cNvPr>
          <p:cNvSpPr txBox="1">
            <a:spLocks/>
          </p:cNvSpPr>
          <p:nvPr/>
        </p:nvSpPr>
        <p:spPr>
          <a:xfrm>
            <a:off x="3764823" y="2225014"/>
            <a:ext cx="5368090" cy="1456296"/>
          </a:xfrm>
          <a:prstGeom prst="rect">
            <a:avLst/>
          </a:prstGeom>
        </p:spPr>
        <p:txBody>
          <a:bodyPr vert="horz" lIns="228600" tIns="228600" rIns="228600" bIns="0" rtlCol="0" anchor="ctr">
            <a:no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6000" algn="l">
              <a:spcBef>
                <a:spcPts val="200"/>
              </a:spcBef>
              <a:spcAft>
                <a:spcPts val="200"/>
              </a:spcAft>
            </a:pPr>
            <a:r>
              <a:rPr lang="en-US" sz="1600" dirty="0">
                <a:solidFill>
                  <a:schemeClr val="accent3">
                    <a:lumMod val="60000"/>
                    <a:lumOff val="40000"/>
                  </a:schemeClr>
                </a:solidFill>
                <a:cs typeface="Segoe UI" panose="020B0502040204020203" pitchFamily="34" charset="0"/>
              </a:rPr>
              <a:t>COUNSELLOR</a:t>
            </a:r>
          </a:p>
          <a:p>
            <a:pPr marL="36000" indent="-2857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bg1"/>
                </a:solidFill>
                <a:cs typeface="Segoe UI" panose="020B0502040204020203" pitchFamily="34" charset="0"/>
              </a:rPr>
              <a:t>May not be degree qualified</a:t>
            </a:r>
          </a:p>
          <a:p>
            <a:pPr marL="36000" indent="-2857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bg1"/>
                </a:solidFill>
                <a:cs typeface="Segoe UI" panose="020B0502040204020203" pitchFamily="34" charset="0"/>
              </a:rPr>
              <a:t>Australian Counselling Association – diploma or higher </a:t>
            </a:r>
          </a:p>
          <a:p>
            <a:pPr marL="36000" indent="-2857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bg1"/>
                </a:solidFill>
                <a:cs typeface="Segoe UI" panose="020B0502040204020203" pitchFamily="34" charset="0"/>
              </a:rPr>
              <a:t>Can be short term focused  and involves guidance and support</a:t>
            </a:r>
          </a:p>
          <a:p>
            <a:pPr marL="36000" indent="-2857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bg1"/>
                </a:solidFill>
                <a:cs typeface="Segoe UI" panose="020B0502040204020203" pitchFamily="34" charset="0"/>
              </a:rPr>
              <a:t>Addiction, marriage, eating, phobias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8475D096-315E-47EC-93E4-323E30252C69}"/>
              </a:ext>
            </a:extLst>
          </p:cNvPr>
          <p:cNvSpPr txBox="1">
            <a:spLocks/>
          </p:cNvSpPr>
          <p:nvPr/>
        </p:nvSpPr>
        <p:spPr>
          <a:xfrm>
            <a:off x="4513277" y="585306"/>
            <a:ext cx="4216067" cy="1961016"/>
          </a:xfrm>
          <a:prstGeom prst="rect">
            <a:avLst/>
          </a:prstGeom>
        </p:spPr>
        <p:txBody>
          <a:bodyPr vert="horz" lIns="228600" tIns="228600" rIns="228600" bIns="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6000" algn="l">
              <a:spcBef>
                <a:spcPts val="200"/>
              </a:spcBef>
              <a:spcAft>
                <a:spcPts val="200"/>
              </a:spcAft>
            </a:pPr>
            <a:r>
              <a:rPr lang="en-US" sz="1800" dirty="0">
                <a:solidFill>
                  <a:schemeClr val="accent3">
                    <a:lumMod val="60000"/>
                    <a:lumOff val="40000"/>
                  </a:schemeClr>
                </a:solidFill>
                <a:cs typeface="Segoe UI" panose="020B0502040204020203" pitchFamily="34" charset="0"/>
              </a:rPr>
              <a:t>            SOCIAL</a:t>
            </a:r>
            <a:r>
              <a:rPr lang="en-US" sz="1800" dirty="0">
                <a:solidFill>
                  <a:schemeClr val="bg1"/>
                </a:solidFill>
                <a:cs typeface="Segoe UI" panose="020B0502040204020203" pitchFamily="34" charset="0"/>
              </a:rPr>
              <a:t> </a:t>
            </a:r>
            <a:r>
              <a:rPr lang="en-US" sz="1800" dirty="0">
                <a:solidFill>
                  <a:schemeClr val="accent3">
                    <a:lumMod val="60000"/>
                    <a:lumOff val="40000"/>
                  </a:schemeClr>
                </a:solidFill>
                <a:cs typeface="Segoe UI" panose="020B0502040204020203" pitchFamily="34" charset="0"/>
              </a:rPr>
              <a:t>WORKER</a:t>
            </a:r>
          </a:p>
          <a:p>
            <a:pPr marL="36000" indent="-2857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1800" dirty="0" err="1">
                <a:solidFill>
                  <a:schemeClr val="bg1"/>
                </a:solidFill>
                <a:cs typeface="Segoe UI" panose="020B0502040204020203" pitchFamily="34" charset="0"/>
              </a:rPr>
              <a:t>Licenced</a:t>
            </a:r>
            <a:r>
              <a:rPr lang="en-US" sz="1800" dirty="0">
                <a:solidFill>
                  <a:schemeClr val="bg1"/>
                </a:solidFill>
                <a:cs typeface="Segoe UI" panose="020B0502040204020203" pitchFamily="34" charset="0"/>
              </a:rPr>
              <a:t> clinical</a:t>
            </a:r>
          </a:p>
          <a:p>
            <a:pPr marL="36000" indent="-2857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1"/>
                </a:solidFill>
                <a:cs typeface="Segoe UI" panose="020B0502040204020203" pitchFamily="34" charset="0"/>
              </a:rPr>
              <a:t>Degree + 2 years experience</a:t>
            </a:r>
          </a:p>
          <a:p>
            <a:pPr marL="36000" indent="-2857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1"/>
                </a:solidFill>
                <a:cs typeface="Segoe UI" panose="020B0502040204020203" pitchFamily="34" charset="0"/>
              </a:rPr>
              <a:t>Individual, family or couples therapy</a:t>
            </a:r>
          </a:p>
          <a:p>
            <a:pPr marL="36000" indent="-2857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1"/>
                </a:solidFill>
                <a:cs typeface="Segoe UI" panose="020B0502040204020203" pitchFamily="34" charset="0"/>
              </a:rPr>
              <a:t>Community health , education, aged care, alcohol  and drugs, refugee facilities, aged care</a:t>
            </a:r>
          </a:p>
          <a:p>
            <a:pPr marL="36000" indent="-2857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1"/>
                </a:solidFill>
                <a:cs typeface="Segoe UI" panose="020B0502040204020203" pitchFamily="34" charset="0"/>
              </a:rPr>
              <a:t>Service referral and advocacy</a:t>
            </a:r>
          </a:p>
          <a:p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128AB171-D1C0-4214-A190-DF0F925B03CA}"/>
              </a:ext>
            </a:extLst>
          </p:cNvPr>
          <p:cNvSpPr txBox="1">
            <a:spLocks/>
          </p:cNvSpPr>
          <p:nvPr/>
        </p:nvSpPr>
        <p:spPr>
          <a:xfrm>
            <a:off x="7891122" y="125835"/>
            <a:ext cx="4117286" cy="1846870"/>
          </a:xfrm>
          <a:prstGeom prst="rect">
            <a:avLst/>
          </a:prstGeom>
        </p:spPr>
        <p:txBody>
          <a:bodyPr vert="horz" lIns="228600" tIns="228600" rIns="228600" bIns="0" rtlCol="0" anchor="ctr">
            <a:normAutofit fontScale="85000" lnSpcReduction="10000"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chemeClr val="accent3">
                    <a:lumMod val="60000"/>
                    <a:lumOff val="40000"/>
                  </a:schemeClr>
                </a:solidFill>
                <a:cs typeface="Segoe UI" panose="020B0502040204020203" pitchFamily="34" charset="0"/>
              </a:rPr>
              <a:t>PSYCHOLOGIST</a:t>
            </a:r>
          </a:p>
          <a:p>
            <a:pPr marL="3600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1"/>
                </a:solidFill>
                <a:cs typeface="Segoe UI" panose="020B0502040204020203" pitchFamily="34" charset="0"/>
              </a:rPr>
              <a:t>Australian Psychological Society  peak body</a:t>
            </a:r>
          </a:p>
          <a:p>
            <a:pPr marL="3600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1800" dirty="0" err="1">
                <a:solidFill>
                  <a:schemeClr val="bg1"/>
                </a:solidFill>
                <a:cs typeface="Segoe UI" panose="020B0502040204020203" pitchFamily="34" charset="0"/>
              </a:rPr>
              <a:t>Licenced</a:t>
            </a:r>
            <a:r>
              <a:rPr lang="en-US" sz="1800" dirty="0">
                <a:solidFill>
                  <a:schemeClr val="bg1"/>
                </a:solidFill>
                <a:cs typeface="Segoe UI" panose="020B0502040204020203" pitchFamily="34" charset="0"/>
              </a:rPr>
              <a:t>  by Psychology Board of Australia</a:t>
            </a:r>
          </a:p>
          <a:p>
            <a:pPr marL="3600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1"/>
                </a:solidFill>
                <a:cs typeface="Segoe UI" panose="020B0502040204020203" pitchFamily="34" charset="0"/>
              </a:rPr>
              <a:t>6 year degree (including 2 years experience)</a:t>
            </a:r>
          </a:p>
          <a:p>
            <a:pPr marL="3600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1"/>
                </a:solidFill>
                <a:cs typeface="Segoe UI" panose="020B0502040204020203" pitchFamily="34" charset="0"/>
              </a:rPr>
              <a:t>A science of how people think, feel, behave  and learn</a:t>
            </a:r>
          </a:p>
          <a:p>
            <a:pPr marL="3600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1"/>
                </a:solidFill>
                <a:cs typeface="Segoe UI" panose="020B0502040204020203" pitchFamily="34" charset="0"/>
              </a:rPr>
              <a:t>Clinical ,  neuro,  community, counselling, educational and developmental, forensic, </a:t>
            </a:r>
            <a:r>
              <a:rPr lang="en-US" sz="1800" dirty="0" err="1">
                <a:solidFill>
                  <a:schemeClr val="bg1"/>
                </a:solidFill>
                <a:cs typeface="Segoe UI" panose="020B0502040204020203" pitchFamily="34" charset="0"/>
              </a:rPr>
              <a:t>organisational</a:t>
            </a:r>
            <a:r>
              <a:rPr lang="en-US" sz="1800" dirty="0">
                <a:solidFill>
                  <a:schemeClr val="bg1"/>
                </a:solidFill>
                <a:cs typeface="Segoe UI" panose="020B0502040204020203" pitchFamily="34" charset="0"/>
              </a:rPr>
              <a:t>, health, sport and exercise</a:t>
            </a:r>
          </a:p>
          <a:p>
            <a:endParaRPr lang="en-US" sz="1800" dirty="0">
              <a:solidFill>
                <a:schemeClr val="bg1"/>
              </a:solidFill>
              <a:cs typeface="Segoe UI" panose="020B0502040204020203" pitchFamily="34" charset="0"/>
            </a:endParaRPr>
          </a:p>
          <a:p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ED9592CF-BC19-44FE-B5E9-6FC11AF9067B}"/>
              </a:ext>
            </a:extLst>
          </p:cNvPr>
          <p:cNvSpPr txBox="1">
            <a:spLocks/>
          </p:cNvSpPr>
          <p:nvPr/>
        </p:nvSpPr>
        <p:spPr>
          <a:xfrm>
            <a:off x="8419003" y="1427854"/>
            <a:ext cx="3974781" cy="1961016"/>
          </a:xfrm>
          <a:prstGeom prst="rect">
            <a:avLst/>
          </a:prstGeom>
        </p:spPr>
        <p:txBody>
          <a:bodyPr vert="horz" lIns="228600" tIns="228600" rIns="228600" bIns="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>
                <a:solidFill>
                  <a:schemeClr val="accent3">
                    <a:lumMod val="60000"/>
                    <a:lumOff val="40000"/>
                  </a:schemeClr>
                </a:solidFill>
                <a:cs typeface="Segoe UI" panose="020B0502040204020203" pitchFamily="34" charset="0"/>
              </a:rPr>
              <a:t>PSYCHIATRIST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bg1"/>
                </a:solidFill>
                <a:cs typeface="Segoe UI" panose="020B0502040204020203" pitchFamily="34" charset="0"/>
              </a:rPr>
              <a:t>Attend medical school 4-6 years plus 1 year+ training + specialist training 5 years+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bg1"/>
                </a:solidFill>
                <a:cs typeface="Segoe UI" panose="020B0502040204020203" pitchFamily="34" charset="0"/>
              </a:rPr>
              <a:t>Can administer medications plus psychological treatment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sz="1600" dirty="0" err="1">
                <a:solidFill>
                  <a:schemeClr val="bg1"/>
                </a:solidFill>
                <a:cs typeface="Segoe UI" panose="020B0502040204020203" pitchFamily="34" charset="0"/>
              </a:rPr>
              <a:t>Licenced</a:t>
            </a:r>
            <a:r>
              <a:rPr lang="en-US" sz="1600" dirty="0">
                <a:solidFill>
                  <a:schemeClr val="bg1"/>
                </a:solidFill>
                <a:cs typeface="Segoe UI" panose="020B0502040204020203" pitchFamily="34" charset="0"/>
              </a:rPr>
              <a:t> by AHPRA  and member of RANZCP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bg1"/>
                </a:solidFill>
                <a:cs typeface="Segoe UI" panose="020B0502040204020203" pitchFamily="34" charset="0"/>
              </a:rPr>
              <a:t>Suicidal, Delusional,  Childhood anxiety or disorders 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05AD26A2-81B1-4D25-9A50-74EF73B5CBF5}"/>
              </a:ext>
            </a:extLst>
          </p:cNvPr>
          <p:cNvSpPr txBox="1">
            <a:spLocks/>
          </p:cNvSpPr>
          <p:nvPr/>
        </p:nvSpPr>
        <p:spPr>
          <a:xfrm>
            <a:off x="8025191" y="3241118"/>
            <a:ext cx="4058857" cy="1003764"/>
          </a:xfrm>
          <a:prstGeom prst="rect">
            <a:avLst/>
          </a:prstGeom>
        </p:spPr>
        <p:txBody>
          <a:bodyPr vert="horz" lIns="228600" tIns="228600" rIns="228600" bIns="0" rtlCol="0" anchor="ctr">
            <a:normAutofit fontScale="92500"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6000" algn="l">
              <a:spcBef>
                <a:spcPts val="200"/>
              </a:spcBef>
              <a:spcAft>
                <a:spcPts val="200"/>
              </a:spcAft>
            </a:pPr>
            <a:r>
              <a:rPr lang="en-US" sz="1800" dirty="0">
                <a:solidFill>
                  <a:schemeClr val="accent3">
                    <a:lumMod val="60000"/>
                    <a:lumOff val="40000"/>
                  </a:schemeClr>
                </a:solidFill>
                <a:cs typeface="Segoe UI" panose="020B0502040204020203" pitchFamily="34" charset="0"/>
              </a:rPr>
              <a:t>OCCUPATIONAL THERAPIST</a:t>
            </a:r>
          </a:p>
          <a:p>
            <a:pPr marL="36000" indent="-2857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1"/>
                </a:solidFill>
                <a:cs typeface="Segoe UI" panose="020B0502040204020203" pitchFamily="34" charset="0"/>
              </a:rPr>
              <a:t>Registered  AHPRA and member of  </a:t>
            </a:r>
            <a:r>
              <a:rPr lang="en-US" sz="1800" dirty="0" err="1">
                <a:solidFill>
                  <a:schemeClr val="bg1"/>
                </a:solidFill>
                <a:cs typeface="Segoe UI" panose="020B0502040204020203" pitchFamily="34" charset="0"/>
              </a:rPr>
              <a:t>OTAustralia</a:t>
            </a:r>
            <a:endParaRPr lang="en-US" sz="1800" dirty="0">
              <a:solidFill>
                <a:schemeClr val="bg1"/>
              </a:solidFill>
              <a:cs typeface="Segoe UI" panose="020B0502040204020203" pitchFamily="34" charset="0"/>
            </a:endParaRPr>
          </a:p>
          <a:p>
            <a:pPr marL="36000" indent="-2857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bg1"/>
                </a:solidFill>
              </a:rPr>
              <a:t>Self care health and wellbeing, disability</a:t>
            </a: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2F4CBFF2-9447-4B1B-9D88-7D9ABC97B25F}"/>
              </a:ext>
            </a:extLst>
          </p:cNvPr>
          <p:cNvSpPr txBox="1">
            <a:spLocks/>
          </p:cNvSpPr>
          <p:nvPr/>
        </p:nvSpPr>
        <p:spPr>
          <a:xfrm>
            <a:off x="3824829" y="3804690"/>
            <a:ext cx="7953314" cy="1720851"/>
          </a:xfrm>
          <a:prstGeom prst="rect">
            <a:avLst/>
          </a:prstGeom>
        </p:spPr>
        <p:txBody>
          <a:bodyPr vert="horz" lIns="228600" tIns="228600" rIns="228600" bIns="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6000" algn="l"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1800" dirty="0">
                <a:solidFill>
                  <a:schemeClr val="accent3">
                    <a:lumMod val="60000"/>
                    <a:lumOff val="40000"/>
                  </a:schemeClr>
                </a:solidFill>
                <a:cs typeface="Segoe UI" panose="020B0502040204020203" pitchFamily="34" charset="0"/>
              </a:rPr>
              <a:t>  </a:t>
            </a:r>
            <a:r>
              <a:rPr lang="en-US" sz="1600" dirty="0">
                <a:solidFill>
                  <a:schemeClr val="accent3">
                    <a:lumMod val="60000"/>
                    <a:lumOff val="40000"/>
                  </a:schemeClr>
                </a:solidFill>
                <a:cs typeface="Segoe UI" panose="020B0502040204020203" pitchFamily="34" charset="0"/>
              </a:rPr>
              <a:t>PSYCHOTHERAPIST</a:t>
            </a:r>
          </a:p>
          <a:p>
            <a:pPr marL="36000" indent="-285750" algn="l"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bg1"/>
                </a:solidFill>
                <a:cs typeface="Segoe UI" panose="020B0502040204020203" pitchFamily="34" charset="0"/>
              </a:rPr>
              <a:t>A counsellor also</a:t>
            </a:r>
          </a:p>
          <a:p>
            <a:pPr marL="36000" indent="-285750" algn="l"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bg1"/>
                </a:solidFill>
                <a:cs typeface="Segoe UI" panose="020B0502040204020203" pitchFamily="34" charset="0"/>
              </a:rPr>
              <a:t>Talk therapist, feeling and experience focused for long term </a:t>
            </a:r>
          </a:p>
          <a:p>
            <a:pPr marL="36000" indent="-285750" algn="l"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1600" dirty="0" err="1">
                <a:solidFill>
                  <a:schemeClr val="bg1"/>
                </a:solidFill>
                <a:cs typeface="Segoe UI" panose="020B0502040204020203" pitchFamily="34" charset="0"/>
              </a:rPr>
              <a:t>Utilises</a:t>
            </a:r>
            <a:r>
              <a:rPr lang="en-US" sz="1600" dirty="0">
                <a:solidFill>
                  <a:schemeClr val="bg1"/>
                </a:solidFill>
                <a:cs typeface="Segoe UI" panose="020B0502040204020203" pitchFamily="34" charset="0"/>
              </a:rPr>
              <a:t> other therapeutic strategies</a:t>
            </a:r>
          </a:p>
          <a:p>
            <a:pPr marL="36000" indent="-285750" algn="l"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bg1"/>
                </a:solidFill>
                <a:cs typeface="Segoe UI" panose="020B0502040204020203" pitchFamily="34" charset="0"/>
              </a:rPr>
              <a:t>Psychotherapy training is generally self regulated in Australia</a:t>
            </a:r>
          </a:p>
          <a:p>
            <a:pPr marL="36000" indent="-285750" algn="l"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bg1"/>
                </a:solidFill>
                <a:cs typeface="Segoe UI" panose="020B0502040204020203" pitchFamily="34" charset="0"/>
              </a:rPr>
              <a:t>Member of Australian Counselling Association and Psychotherapy &amp; Counselling Federation of Australia</a:t>
            </a:r>
          </a:p>
          <a:p>
            <a:pPr marL="36000" indent="-285750" algn="l">
              <a:lnSpc>
                <a:spcPct val="6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bg1"/>
                </a:solidFill>
                <a:cs typeface="Segoe UI" panose="020B0502040204020203" pitchFamily="34" charset="0"/>
              </a:rPr>
              <a:t>Grief, Loss, Trauma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en-US" sz="1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CD462FB1-AE1F-4CCB-93FF-F372AC351F6D}"/>
              </a:ext>
            </a:extLst>
          </p:cNvPr>
          <p:cNvSpPr txBox="1">
            <a:spLocks/>
          </p:cNvSpPr>
          <p:nvPr/>
        </p:nvSpPr>
        <p:spPr>
          <a:xfrm>
            <a:off x="5904882" y="5260357"/>
            <a:ext cx="4824471" cy="1003764"/>
          </a:xfrm>
          <a:prstGeom prst="rect">
            <a:avLst/>
          </a:prstGeom>
        </p:spPr>
        <p:txBody>
          <a:bodyPr vert="horz" lIns="228600" tIns="228600" rIns="228600" bIns="0" rtlCol="0" anchor="ctr">
            <a:no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6000" algn="l">
              <a:spcBef>
                <a:spcPts val="200"/>
              </a:spcBef>
              <a:spcAft>
                <a:spcPts val="200"/>
              </a:spcAft>
            </a:pPr>
            <a:r>
              <a:rPr lang="en-US" sz="1600" dirty="0">
                <a:solidFill>
                  <a:schemeClr val="accent3">
                    <a:lumMod val="60000"/>
                    <a:lumOff val="40000"/>
                  </a:schemeClr>
                </a:solidFill>
                <a:cs typeface="Segoe UI" panose="020B0502040204020203" pitchFamily="34" charset="0"/>
              </a:rPr>
              <a:t>THERAPIST</a:t>
            </a:r>
            <a:endParaRPr lang="en-US" sz="1000" dirty="0">
              <a:solidFill>
                <a:schemeClr val="accent3">
                  <a:lumMod val="60000"/>
                  <a:lumOff val="40000"/>
                </a:schemeClr>
              </a:solidFill>
              <a:cs typeface="Segoe UI" panose="020B0502040204020203" pitchFamily="34" charset="0"/>
            </a:endParaRPr>
          </a:p>
          <a:p>
            <a:pPr marL="321750" indent="-2857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bg1"/>
                </a:solidFill>
                <a:cs typeface="Segoe UI" panose="020B0502040204020203" pitchFamily="34" charset="0"/>
              </a:rPr>
              <a:t>Physical, mental and emotional wellbeing </a:t>
            </a:r>
          </a:p>
          <a:p>
            <a:pPr marL="36000" indent="-2857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bg1"/>
                </a:solidFill>
                <a:cs typeface="Segoe UI" panose="020B0502040204020203" pitchFamily="34" charset="0"/>
              </a:rPr>
              <a:t> Not outcome focused when using art, clay or other mediums</a:t>
            </a:r>
          </a:p>
          <a:p>
            <a:pPr marL="36000" indent="-285750" algn="l"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bg1"/>
                </a:solidFill>
              </a:rPr>
              <a:t>Equine (Psychotherapy Institute Australia ) and dogs/animals (Animal Assisted Therapy)</a:t>
            </a:r>
          </a:p>
        </p:txBody>
      </p:sp>
    </p:spTree>
    <p:extLst>
      <p:ext uri="{BB962C8B-B14F-4D97-AF65-F5344CB8AC3E}">
        <p14:creationId xmlns:p14="http://schemas.microsoft.com/office/powerpoint/2010/main" val="2421448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2C792-936D-4B4D-BAA1-39B6090462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892" y="83890"/>
            <a:ext cx="1400961" cy="1510018"/>
          </a:xfrm>
        </p:spPr>
        <p:txBody>
          <a:bodyPr anchor="ctr">
            <a:normAutofit fontScale="90000"/>
          </a:bodyPr>
          <a:lstStyle/>
          <a:p>
            <a:pPr algn="r"/>
            <a:r>
              <a:rPr lang="en-US" sz="1800" b="1" dirty="0">
                <a:solidFill>
                  <a:schemeClr val="tx1"/>
                </a:solidFill>
                <a:cs typeface="Segoe UI" panose="020B0502040204020203" pitchFamily="34" charset="0"/>
              </a:rPr>
              <a:t>	SO MANY THERAPISTS!</a:t>
            </a:r>
            <a:br>
              <a:rPr lang="en-US" sz="1800" dirty="0">
                <a:solidFill>
                  <a:schemeClr val="tx1"/>
                </a:solidFill>
                <a:cs typeface="Segoe UI" panose="020B0502040204020203" pitchFamily="34" charset="0"/>
              </a:rPr>
            </a:br>
            <a:br>
              <a:rPr lang="en-US" sz="1800" dirty="0">
                <a:solidFill>
                  <a:schemeClr val="tx1"/>
                </a:solidFill>
                <a:cs typeface="Segoe UI" panose="020B0502040204020203" pitchFamily="34" charset="0"/>
              </a:rPr>
            </a:br>
            <a:r>
              <a:rPr lang="en-US" sz="1800" dirty="0">
                <a:solidFill>
                  <a:schemeClr val="tx1"/>
                </a:solidFill>
                <a:cs typeface="Segoe UI" panose="020B0502040204020203" pitchFamily="34" charset="0"/>
              </a:rPr>
              <a:t>GOOD THERAPY.ORG</a:t>
            </a:r>
            <a:br>
              <a:rPr lang="en-US" sz="1800" dirty="0">
                <a:solidFill>
                  <a:schemeClr val="tx1"/>
                </a:solidFill>
                <a:cs typeface="Segoe UI" panose="020B0502040204020203" pitchFamily="34" charset="0"/>
              </a:rPr>
            </a:b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2674AE9-CB4F-4E25-9329-0AE0972C6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5853" y="0"/>
            <a:ext cx="10419123" cy="6378718"/>
          </a:xfrm>
          <a:prstGeom prst="rect">
            <a:avLst/>
          </a:prstGeom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37ECC5DE-7E5A-4AFA-8E82-3BD5546D68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7490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3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02C792-936D-4B4D-BAA1-39B6090462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5211" y="185024"/>
            <a:ext cx="9387619" cy="830044"/>
          </a:xfrm>
        </p:spPr>
        <p:txBody>
          <a:bodyPr vert="horz" lIns="228600" tIns="228600" rIns="228600" bIns="228600" rtlCol="0" anchor="t">
            <a:normAutofit fontScale="90000"/>
          </a:bodyPr>
          <a:lstStyle/>
          <a:p>
            <a:pPr algn="l">
              <a:lnSpc>
                <a:spcPct val="85000"/>
              </a:lnSpc>
            </a:pPr>
            <a:r>
              <a:rPr lang="en-US" sz="3600" dirty="0">
                <a:solidFill>
                  <a:schemeClr val="accent1"/>
                </a:solidFill>
              </a:rPr>
              <a:t>QUESTIONS TO ASK</a:t>
            </a:r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2C1EC0-BDC8-41DC-A622-271C07FB05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8340" y="934070"/>
            <a:ext cx="9209471" cy="51177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indent="-228600" algn="l">
              <a:lnSpc>
                <a:spcPct val="11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Who are you licensed with</a:t>
            </a:r>
          </a:p>
          <a:p>
            <a:pPr indent="-228600" algn="l">
              <a:lnSpc>
                <a:spcPct val="11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How much experience do they have working with families formed by adoption, kinship or permanent care</a:t>
            </a:r>
          </a:p>
          <a:p>
            <a:pPr indent="-228600" algn="l">
              <a:lnSpc>
                <a:spcPct val="11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Are you trauma informed and how much experience do you have with this</a:t>
            </a:r>
          </a:p>
          <a:p>
            <a:pPr indent="-228600" algn="l">
              <a:lnSpc>
                <a:spcPct val="11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Child led or therapist led</a:t>
            </a:r>
          </a:p>
          <a:p>
            <a:pPr indent="-228600" algn="l">
              <a:lnSpc>
                <a:spcPct val="110000"/>
              </a:lnSpc>
              <a:buFont typeface="+mj-lt"/>
              <a:buAutoNum type="arabicPeriod"/>
            </a:pPr>
            <a:r>
              <a:rPr lang="en-US" sz="1200" dirty="0" err="1">
                <a:solidFill>
                  <a:schemeClr val="tx1"/>
                </a:solidFill>
              </a:rPr>
              <a:t>Specialised</a:t>
            </a:r>
            <a:r>
              <a:rPr lang="en-US" sz="1200" dirty="0">
                <a:solidFill>
                  <a:schemeClr val="tx1"/>
                </a:solidFill>
              </a:rPr>
              <a:t> training</a:t>
            </a:r>
          </a:p>
          <a:p>
            <a:pPr indent="-228600" algn="l">
              <a:lnSpc>
                <a:spcPct val="11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Location</a:t>
            </a:r>
          </a:p>
          <a:p>
            <a:pPr indent="-228600" algn="l">
              <a:lnSpc>
                <a:spcPct val="110000"/>
              </a:lnSpc>
              <a:buFont typeface="+mj-lt"/>
              <a:buAutoNum type="arabicPeriod"/>
            </a:pPr>
            <a:r>
              <a:rPr lang="en-US" sz="1200" dirty="0" err="1">
                <a:solidFill>
                  <a:schemeClr val="tx1"/>
                </a:solidFill>
              </a:rPr>
              <a:t>Individualised</a:t>
            </a:r>
            <a:r>
              <a:rPr lang="en-US" sz="1200" dirty="0">
                <a:solidFill>
                  <a:schemeClr val="tx1"/>
                </a:solidFill>
              </a:rPr>
              <a:t> or group based, in person or online, is crisis support offered </a:t>
            </a:r>
          </a:p>
          <a:p>
            <a:pPr indent="-228600" algn="l">
              <a:lnSpc>
                <a:spcPct val="11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Parent and child involvement or both</a:t>
            </a:r>
          </a:p>
          <a:p>
            <a:pPr indent="-228600" algn="l">
              <a:lnSpc>
                <a:spcPct val="11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Frequency, commitment and homework</a:t>
            </a:r>
          </a:p>
          <a:p>
            <a:pPr indent="-228600" algn="l">
              <a:lnSpc>
                <a:spcPct val="11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What happens in the first session / assessment </a:t>
            </a:r>
          </a:p>
          <a:p>
            <a:pPr indent="-228600" algn="l">
              <a:lnSpc>
                <a:spcPct val="11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How do you set goals and what does success look like (and how long might that take)</a:t>
            </a:r>
          </a:p>
          <a:p>
            <a:pPr indent="-228600" algn="l">
              <a:lnSpc>
                <a:spcPct val="11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Appointments available or how long a wait</a:t>
            </a:r>
          </a:p>
          <a:p>
            <a:pPr indent="-228600" algn="l">
              <a:lnSpc>
                <a:spcPct val="11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Fees and funding options via NDIS, Medicare or elsewhere (including cancellation policy)</a:t>
            </a:r>
          </a:p>
          <a:p>
            <a:pPr indent="-228600" algn="l">
              <a:lnSpc>
                <a:spcPct val="11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What were your reasons for becoming a therapist</a:t>
            </a:r>
          </a:p>
          <a:p>
            <a:pPr indent="-228600" algn="l">
              <a:lnSpc>
                <a:spcPct val="11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How do you think you can help me</a:t>
            </a:r>
          </a:p>
          <a:p>
            <a:pPr indent="-228600" algn="l">
              <a:lnSpc>
                <a:spcPct val="11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What are your triggers </a:t>
            </a:r>
          </a:p>
          <a:p>
            <a:pPr indent="-228600" algn="l">
              <a:lnSpc>
                <a:spcPct val="11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Where do you get support or supervision yourself</a:t>
            </a:r>
          </a:p>
          <a:p>
            <a:pPr indent="-228600" algn="l">
              <a:lnSpc>
                <a:spcPct val="110000"/>
              </a:lnSpc>
              <a:buFont typeface="+mj-lt"/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Do you feel heard, respected and optimistic after speaking with them: someone to share youth feelings and thoughts with</a:t>
            </a:r>
          </a:p>
        </p:txBody>
      </p:sp>
    </p:spTree>
    <p:extLst>
      <p:ext uri="{BB962C8B-B14F-4D97-AF65-F5344CB8AC3E}">
        <p14:creationId xmlns:p14="http://schemas.microsoft.com/office/powerpoint/2010/main" val="4201179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132F700-8CFB-4C6C-B542-E0126AFD2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32">
            <a:extLst>
              <a:ext uri="{FF2B5EF4-FFF2-40B4-BE49-F238E27FC236}">
                <a16:creationId xmlns:a16="http://schemas.microsoft.com/office/drawing/2014/main" id="{590E0492-A063-4322-A6F6-50EBE38B5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36127">
            <a:off x="296272" y="1026251"/>
            <a:ext cx="7298578" cy="5088488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811F053-65BC-463F-A052-15EDF07DD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3554541" y="-619573"/>
            <a:ext cx="9016699" cy="8033868"/>
          </a:xfrm>
          <a:custGeom>
            <a:avLst/>
            <a:gdLst>
              <a:gd name="connsiteX0" fmla="*/ 6078066 w 9016699"/>
              <a:gd name="connsiteY0" fmla="*/ 782055 h 8033868"/>
              <a:gd name="connsiteX1" fmla="*/ 8705208 w 9016699"/>
              <a:gd name="connsiteY1" fmla="*/ 3409197 h 8033868"/>
              <a:gd name="connsiteX2" fmla="*/ 8793057 w 9016699"/>
              <a:gd name="connsiteY2" fmla="*/ 3617452 h 8033868"/>
              <a:gd name="connsiteX3" fmla="*/ 9016699 w 9016699"/>
              <a:gd name="connsiteY3" fmla="*/ 4793120 h 8033868"/>
              <a:gd name="connsiteX4" fmla="*/ 8960084 w 9016699"/>
              <a:gd name="connsiteY4" fmla="*/ 5272709 h 8033868"/>
              <a:gd name="connsiteX5" fmla="*/ 8920563 w 9016699"/>
              <a:gd name="connsiteY5" fmla="*/ 5444162 h 8033868"/>
              <a:gd name="connsiteX6" fmla="*/ 6620466 w 9016699"/>
              <a:gd name="connsiteY6" fmla="*/ 7744259 h 8033868"/>
              <a:gd name="connsiteX7" fmla="*/ 6480006 w 9016699"/>
              <a:gd name="connsiteY7" fmla="*/ 7795347 h 8033868"/>
              <a:gd name="connsiteX8" fmla="*/ 4389696 w 9016699"/>
              <a:gd name="connsiteY8" fmla="*/ 7987178 h 8033868"/>
              <a:gd name="connsiteX9" fmla="*/ 3086984 w 9016699"/>
              <a:gd name="connsiteY9" fmla="*/ 7466023 h 8033868"/>
              <a:gd name="connsiteX10" fmla="*/ 3024300 w 9016699"/>
              <a:gd name="connsiteY10" fmla="*/ 7426965 h 8033868"/>
              <a:gd name="connsiteX11" fmla="*/ 519567 w 9016699"/>
              <a:gd name="connsiteY11" fmla="*/ 4922232 h 8033868"/>
              <a:gd name="connsiteX12" fmla="*/ 419495 w 9016699"/>
              <a:gd name="connsiteY12" fmla="*/ 4733719 h 8033868"/>
              <a:gd name="connsiteX13" fmla="*/ 3514 w 9016699"/>
              <a:gd name="connsiteY13" fmla="*/ 3245168 h 8033868"/>
              <a:gd name="connsiteX14" fmla="*/ 4193329 w 9016699"/>
              <a:gd name="connsiteY14" fmla="*/ 36108 h 8033868"/>
              <a:gd name="connsiteX15" fmla="*/ 5977677 w 9016699"/>
              <a:gd name="connsiteY15" fmla="*/ 722908 h 8033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16699" h="8033868">
                <a:moveTo>
                  <a:pt x="6078066" y="782055"/>
                </a:moveTo>
                <a:lnTo>
                  <a:pt x="8705208" y="3409197"/>
                </a:lnTo>
                <a:lnTo>
                  <a:pt x="8793057" y="3617452"/>
                </a:lnTo>
                <a:cubicBezTo>
                  <a:pt x="8935615" y="3988374"/>
                  <a:pt x="9016699" y="4381324"/>
                  <a:pt x="9016699" y="4793120"/>
                </a:cubicBezTo>
                <a:cubicBezTo>
                  <a:pt x="9008675" y="4960329"/>
                  <a:pt x="8989449" y="5120121"/>
                  <a:pt x="8960084" y="5272709"/>
                </a:cubicBezTo>
                <a:lnTo>
                  <a:pt x="8920563" y="5444162"/>
                </a:lnTo>
                <a:lnTo>
                  <a:pt x="6620466" y="7744259"/>
                </a:lnTo>
                <a:lnTo>
                  <a:pt x="6480006" y="7795347"/>
                </a:lnTo>
                <a:cubicBezTo>
                  <a:pt x="5726471" y="8035167"/>
                  <a:pt x="4953020" y="8083925"/>
                  <a:pt x="4389696" y="7987178"/>
                </a:cubicBezTo>
                <a:cubicBezTo>
                  <a:pt x="4014146" y="7922680"/>
                  <a:pt x="3559510" y="7740111"/>
                  <a:pt x="3086984" y="7466023"/>
                </a:cubicBezTo>
                <a:lnTo>
                  <a:pt x="3024300" y="7426965"/>
                </a:lnTo>
                <a:lnTo>
                  <a:pt x="519567" y="4922232"/>
                </a:lnTo>
                <a:lnTo>
                  <a:pt x="419495" y="4733719"/>
                </a:lnTo>
                <a:cubicBezTo>
                  <a:pt x="181303" y="4258474"/>
                  <a:pt x="28977" y="3756361"/>
                  <a:pt x="3514" y="3245168"/>
                </a:cubicBezTo>
                <a:cubicBezTo>
                  <a:pt x="-112889" y="908287"/>
                  <a:pt x="2691131" y="-221884"/>
                  <a:pt x="4193329" y="36108"/>
                </a:cubicBezTo>
                <a:cubicBezTo>
                  <a:pt x="4662766" y="116730"/>
                  <a:pt x="5309837" y="354143"/>
                  <a:pt x="5977677" y="72290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02C792-936D-4B4D-BAA1-39B6090462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5302" y="1486533"/>
            <a:ext cx="2608459" cy="1674247"/>
          </a:xfrm>
        </p:spPr>
        <p:txBody>
          <a:bodyPr anchor="ctr">
            <a:noAutofit/>
          </a:bodyPr>
          <a:lstStyle/>
          <a:p>
            <a:r>
              <a:rPr lang="en-US" sz="4000" dirty="0">
                <a:solidFill>
                  <a:schemeClr val="bg1"/>
                </a:solidFill>
                <a:cs typeface="Segoe UI" panose="020B0502040204020203" pitchFamily="34" charset="0"/>
              </a:rPr>
              <a:t>TRAUMA INFORMED THERAPIES</a:t>
            </a:r>
            <a:br>
              <a:rPr lang="en-US" sz="4000" dirty="0">
                <a:solidFill>
                  <a:schemeClr val="bg1"/>
                </a:solidFill>
                <a:cs typeface="Segoe UI" panose="020B0502040204020203" pitchFamily="34" charset="0"/>
              </a:rPr>
            </a:br>
            <a:r>
              <a:rPr lang="en-US" sz="4000" dirty="0">
                <a:solidFill>
                  <a:schemeClr val="bg1"/>
                </a:solidFill>
                <a:cs typeface="Segoe UI" panose="020B0502040204020203" pitchFamily="34" charset="0"/>
              </a:rPr>
              <a:t>-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2C1EC0-BDC8-41DC-A622-271C07FB05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57390" y="5449812"/>
            <a:ext cx="1243306" cy="866377"/>
          </a:xfrm>
        </p:spPr>
        <p:txBody>
          <a:bodyPr anchor="ctr">
            <a:normAutofit/>
          </a:bodyPr>
          <a:lstStyle/>
          <a:p>
            <a:pPr algn="l"/>
            <a:r>
              <a:rPr lang="en-US" dirty="0">
                <a:cs typeface="Segoe UI" panose="020B0502040204020203" pitchFamily="34" charset="0"/>
              </a:rPr>
              <a:t>Play Therapy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24F26E0-FB2E-4DE4-8655-6185938C5615}"/>
              </a:ext>
            </a:extLst>
          </p:cNvPr>
          <p:cNvSpPr txBox="1">
            <a:spLocks/>
          </p:cNvSpPr>
          <p:nvPr/>
        </p:nvSpPr>
        <p:spPr>
          <a:xfrm>
            <a:off x="10017481" y="1262365"/>
            <a:ext cx="1665079" cy="1341678"/>
          </a:xfrm>
          <a:prstGeom prst="rect">
            <a:avLst/>
          </a:prstGeo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cs typeface="Segoe UI" panose="020B0502040204020203" pitchFamily="34" charset="0"/>
              </a:rPr>
              <a:t>Sensorimotor Therapy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BC89493-CE83-433B-AF5E-87848E805461}"/>
              </a:ext>
            </a:extLst>
          </p:cNvPr>
          <p:cNvSpPr txBox="1">
            <a:spLocks/>
          </p:cNvSpPr>
          <p:nvPr/>
        </p:nvSpPr>
        <p:spPr>
          <a:xfrm>
            <a:off x="5208811" y="753906"/>
            <a:ext cx="2131409" cy="2342204"/>
          </a:xfrm>
          <a:prstGeom prst="rect">
            <a:avLst/>
          </a:prstGeo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cs typeface="Segoe UI" panose="020B0502040204020203" pitchFamily="34" charset="0"/>
              </a:rPr>
              <a:t>Art Therapy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62961C75-2B88-4215-8D0D-C1F257BEF360}"/>
              </a:ext>
            </a:extLst>
          </p:cNvPr>
          <p:cNvSpPr txBox="1">
            <a:spLocks/>
          </p:cNvSpPr>
          <p:nvPr/>
        </p:nvSpPr>
        <p:spPr>
          <a:xfrm>
            <a:off x="8370737" y="1257818"/>
            <a:ext cx="1887751" cy="1341679"/>
          </a:xfrm>
          <a:prstGeom prst="rect">
            <a:avLst/>
          </a:prstGeo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cs typeface="Segoe UI" panose="020B0502040204020203" pitchFamily="34" charset="0"/>
              </a:rPr>
              <a:t>Somatic Therapy 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3155961B-58AE-4447-8242-ADA9A4DD8060}"/>
              </a:ext>
            </a:extLst>
          </p:cNvPr>
          <p:cNvSpPr txBox="1">
            <a:spLocks/>
          </p:cNvSpPr>
          <p:nvPr/>
        </p:nvSpPr>
        <p:spPr>
          <a:xfrm>
            <a:off x="9417425" y="5240456"/>
            <a:ext cx="1788303" cy="993820"/>
          </a:xfrm>
          <a:prstGeom prst="rect">
            <a:avLst/>
          </a:prstGeo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cs typeface="Segoe UI" panose="020B0502040204020203" pitchFamily="34" charset="0"/>
              </a:rPr>
              <a:t>EMDR Therapy 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C73F4689-45A4-4DD0-9FD9-425A6AC9C12E}"/>
              </a:ext>
            </a:extLst>
          </p:cNvPr>
          <p:cNvSpPr txBox="1">
            <a:spLocks/>
          </p:cNvSpPr>
          <p:nvPr/>
        </p:nvSpPr>
        <p:spPr>
          <a:xfrm>
            <a:off x="8414739" y="2492314"/>
            <a:ext cx="2163778" cy="1488377"/>
          </a:xfrm>
          <a:prstGeom prst="rect">
            <a:avLst/>
          </a:prstGeo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cs typeface="Segoe UI" panose="020B0502040204020203" pitchFamily="34" charset="0"/>
              </a:rPr>
              <a:t>Neuro Developmental Therapy 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7F89BFB-3041-4B97-94A2-7828AC280973}"/>
              </a:ext>
            </a:extLst>
          </p:cNvPr>
          <p:cNvSpPr txBox="1">
            <a:spLocks/>
          </p:cNvSpPr>
          <p:nvPr/>
        </p:nvSpPr>
        <p:spPr>
          <a:xfrm>
            <a:off x="4010059" y="2873778"/>
            <a:ext cx="2131409" cy="2342204"/>
          </a:xfrm>
          <a:prstGeom prst="rect">
            <a:avLst/>
          </a:prstGeo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cs typeface="Segoe UI" panose="020B0502040204020203" pitchFamily="34" charset="0"/>
              </a:rPr>
              <a:t>Cognitive Processing Therapy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F59428EC-A60C-48BD-9972-1C62248E39D9}"/>
              </a:ext>
            </a:extLst>
          </p:cNvPr>
          <p:cNvSpPr txBox="1">
            <a:spLocks/>
          </p:cNvSpPr>
          <p:nvPr/>
        </p:nvSpPr>
        <p:spPr>
          <a:xfrm>
            <a:off x="6456678" y="2224085"/>
            <a:ext cx="2059679" cy="1537235"/>
          </a:xfrm>
          <a:prstGeom prst="rect">
            <a:avLst/>
          </a:prstGeo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cs typeface="Segoe UI" panose="020B0502040204020203" pitchFamily="34" charset="0"/>
              </a:rPr>
              <a:t>Trauma Focused Cognitive </a:t>
            </a:r>
            <a:r>
              <a:rPr lang="en-US" dirty="0" err="1">
                <a:cs typeface="Segoe UI" panose="020B0502040204020203" pitchFamily="34" charset="0"/>
              </a:rPr>
              <a:t>Behavioural</a:t>
            </a:r>
            <a:r>
              <a:rPr lang="en-US" dirty="0">
                <a:cs typeface="Segoe UI" panose="020B0502040204020203" pitchFamily="34" charset="0"/>
              </a:rPr>
              <a:t>  Therapy</a:t>
            </a:r>
          </a:p>
          <a:p>
            <a:pPr algn="l"/>
            <a:endParaRPr lang="en-US" dirty="0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5114E080-9F02-4B7D-87CC-5B70343F3BB3}"/>
              </a:ext>
            </a:extLst>
          </p:cNvPr>
          <p:cNvSpPr txBox="1">
            <a:spLocks/>
          </p:cNvSpPr>
          <p:nvPr/>
        </p:nvSpPr>
        <p:spPr>
          <a:xfrm>
            <a:off x="6507680" y="347872"/>
            <a:ext cx="1665079" cy="1341678"/>
          </a:xfrm>
          <a:prstGeom prst="rect">
            <a:avLst/>
          </a:prstGeo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cs typeface="Segoe UI" panose="020B0502040204020203" pitchFamily="34" charset="0"/>
              </a:rPr>
              <a:t>Safe and Sound Protocol Therapy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4FD10ADF-CDAF-4314-8444-AA0D2B913CB3}"/>
              </a:ext>
            </a:extLst>
          </p:cNvPr>
          <p:cNvSpPr txBox="1">
            <a:spLocks/>
          </p:cNvSpPr>
          <p:nvPr/>
        </p:nvSpPr>
        <p:spPr>
          <a:xfrm>
            <a:off x="8206099" y="10956"/>
            <a:ext cx="1665079" cy="1341678"/>
          </a:xfrm>
          <a:prstGeom prst="rect">
            <a:avLst/>
          </a:prstGeo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cs typeface="Segoe UI" panose="020B0502040204020203" pitchFamily="34" charset="0"/>
              </a:rPr>
              <a:t>Animal or </a:t>
            </a:r>
            <a:r>
              <a:rPr lang="en-US" dirty="0" err="1">
                <a:solidFill>
                  <a:schemeClr val="accent3">
                    <a:lumMod val="40000"/>
                    <a:lumOff val="60000"/>
                  </a:schemeClr>
                </a:solidFill>
                <a:cs typeface="Segoe UI" panose="020B0502040204020203" pitchFamily="34" charset="0"/>
              </a:rPr>
              <a:t>Equipne</a:t>
            </a:r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cs typeface="Segoe UI" panose="020B0502040204020203" pitchFamily="34" charset="0"/>
              </a:rPr>
              <a:t> Therapy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8D540F70-38BA-4D01-8EBF-9D03A8FAD249}"/>
              </a:ext>
            </a:extLst>
          </p:cNvPr>
          <p:cNvSpPr txBox="1">
            <a:spLocks/>
          </p:cNvSpPr>
          <p:nvPr/>
        </p:nvSpPr>
        <p:spPr>
          <a:xfrm>
            <a:off x="6016760" y="3990644"/>
            <a:ext cx="1665079" cy="1341678"/>
          </a:xfrm>
          <a:prstGeom prst="rect">
            <a:avLst/>
          </a:prstGeo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cs typeface="Segoe UI" panose="020B0502040204020203" pitchFamily="34" charset="0"/>
              </a:rPr>
              <a:t>NET Narrative Exposure Therapy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A3F678D7-9091-48F7-BBB9-6BDF6450E3F0}"/>
              </a:ext>
            </a:extLst>
          </p:cNvPr>
          <p:cNvSpPr txBox="1">
            <a:spLocks/>
          </p:cNvSpPr>
          <p:nvPr/>
        </p:nvSpPr>
        <p:spPr>
          <a:xfrm>
            <a:off x="4119169" y="4751520"/>
            <a:ext cx="1665079" cy="1341678"/>
          </a:xfrm>
          <a:prstGeom prst="rect">
            <a:avLst/>
          </a:prstGeo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cs typeface="Segoe UI" panose="020B0502040204020203" pitchFamily="34" charset="0"/>
              </a:rPr>
              <a:t>Life Story Therapy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014D62C5-9BC2-4245-BBB8-125E1B21B05F}"/>
              </a:ext>
            </a:extLst>
          </p:cNvPr>
          <p:cNvSpPr txBox="1">
            <a:spLocks/>
          </p:cNvSpPr>
          <p:nvPr/>
        </p:nvSpPr>
        <p:spPr>
          <a:xfrm>
            <a:off x="4234411" y="2078192"/>
            <a:ext cx="1755939" cy="1341678"/>
          </a:xfrm>
          <a:prstGeom prst="rect">
            <a:avLst/>
          </a:prstGeo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cs typeface="Segoe UI" panose="020B0502040204020203" pitchFamily="34" charset="0"/>
              </a:rPr>
              <a:t>Child Caregiver Psychotherapy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BE3A883D-1BAB-4AAE-9B3A-694D2427ECC8}"/>
              </a:ext>
            </a:extLst>
          </p:cNvPr>
          <p:cNvSpPr txBox="1">
            <a:spLocks/>
          </p:cNvSpPr>
          <p:nvPr/>
        </p:nvSpPr>
        <p:spPr>
          <a:xfrm>
            <a:off x="8346871" y="3888744"/>
            <a:ext cx="1665079" cy="1341678"/>
          </a:xfrm>
          <a:prstGeom prst="rect">
            <a:avLst/>
          </a:prstGeo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cs typeface="Segoe UI" panose="020B0502040204020203" pitchFamily="34" charset="0"/>
              </a:rPr>
              <a:t>Attachment and Self Regulation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8F7F0304-C6D1-4C39-9AD7-9A5C85C1BFA0}"/>
              </a:ext>
            </a:extLst>
          </p:cNvPr>
          <p:cNvSpPr txBox="1">
            <a:spLocks/>
          </p:cNvSpPr>
          <p:nvPr/>
        </p:nvSpPr>
        <p:spPr>
          <a:xfrm>
            <a:off x="10258488" y="2697704"/>
            <a:ext cx="1665079" cy="1341678"/>
          </a:xfrm>
          <a:prstGeom prst="rect">
            <a:avLst/>
          </a:prstGeo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cs typeface="Segoe UI" panose="020B0502040204020203" pitchFamily="34" charset="0"/>
              </a:rPr>
              <a:t>Sensorimotor Therapy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1006158E-1EFF-4E87-8032-5F9FD594ABDA}"/>
              </a:ext>
            </a:extLst>
          </p:cNvPr>
          <p:cNvSpPr txBox="1">
            <a:spLocks/>
          </p:cNvSpPr>
          <p:nvPr/>
        </p:nvSpPr>
        <p:spPr>
          <a:xfrm>
            <a:off x="381131" y="2873778"/>
            <a:ext cx="3141728" cy="1341678"/>
          </a:xfrm>
          <a:prstGeom prst="rect">
            <a:avLst/>
          </a:prstGeom>
        </p:spPr>
        <p:txBody>
          <a:bodyPr vert="horz" lIns="91440" tIns="0" rIns="91440" bIns="45720" rtlCol="0" anchor="ctr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tx1"/>
                </a:solidFill>
                <a:cs typeface="Segoe UI" panose="020B0502040204020203" pitchFamily="34" charset="0"/>
              </a:rPr>
              <a:t>Trauma informed means:</a:t>
            </a:r>
          </a:p>
          <a:p>
            <a:pPr algn="l"/>
            <a:r>
              <a:rPr lang="en-US" dirty="0">
                <a:solidFill>
                  <a:schemeClr val="tx1"/>
                </a:solidFill>
                <a:cs typeface="Segoe UI" panose="020B0502040204020203" pitchFamily="34" charset="0"/>
              </a:rPr>
              <a:t>- Aware of impact and recovery pathways</a:t>
            </a:r>
          </a:p>
          <a:p>
            <a:pPr algn="l"/>
            <a:r>
              <a:rPr lang="en-US" dirty="0">
                <a:solidFill>
                  <a:schemeClr val="tx1"/>
                </a:solidFill>
                <a:cs typeface="Segoe UI" panose="020B0502040204020203" pitchFamily="34" charset="0"/>
              </a:rPr>
              <a:t>- </a:t>
            </a:r>
            <a:r>
              <a:rPr lang="en-US" dirty="0" err="1">
                <a:solidFill>
                  <a:schemeClr val="tx1"/>
                </a:solidFill>
                <a:cs typeface="Segoe UI" panose="020B0502040204020203" pitchFamily="34" charset="0"/>
              </a:rPr>
              <a:t>Recognise</a:t>
            </a:r>
            <a:r>
              <a:rPr lang="en-US" dirty="0">
                <a:solidFill>
                  <a:schemeClr val="tx1"/>
                </a:solidFill>
                <a:cs typeface="Segoe UI" panose="020B0502040204020203" pitchFamily="34" charset="0"/>
              </a:rPr>
              <a:t> signs and symptoms of trauma</a:t>
            </a:r>
          </a:p>
          <a:p>
            <a:pPr algn="l"/>
            <a:r>
              <a:rPr lang="en-US" dirty="0">
                <a:solidFill>
                  <a:schemeClr val="tx1"/>
                </a:solidFill>
                <a:cs typeface="Segoe UI" panose="020B0502040204020203" pitchFamily="34" charset="0"/>
              </a:rPr>
              <a:t>- Respond with trauma informed practice</a:t>
            </a:r>
          </a:p>
          <a:p>
            <a:pPr algn="l"/>
            <a:r>
              <a:rPr lang="en-US" dirty="0">
                <a:solidFill>
                  <a:schemeClr val="tx1"/>
                </a:solidFill>
                <a:cs typeface="Segoe UI" panose="020B0502040204020203" pitchFamily="34" charset="0"/>
              </a:rPr>
              <a:t>- Avoid </a:t>
            </a:r>
            <a:r>
              <a:rPr lang="en-US" dirty="0" err="1">
                <a:solidFill>
                  <a:schemeClr val="tx1"/>
                </a:solidFill>
                <a:cs typeface="Segoe UI" panose="020B0502040204020203" pitchFamily="34" charset="0"/>
              </a:rPr>
              <a:t>retraumatisation</a:t>
            </a:r>
            <a:endParaRPr lang="en-US" dirty="0">
              <a:solidFill>
                <a:schemeClr val="tx1"/>
              </a:solidFill>
              <a:cs typeface="Segoe UI" panose="020B0502040204020203" pitchFamily="34" charset="0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B696CC43-E725-477C-9808-FC1229F30A8B}"/>
              </a:ext>
            </a:extLst>
          </p:cNvPr>
          <p:cNvSpPr txBox="1">
            <a:spLocks/>
          </p:cNvSpPr>
          <p:nvPr/>
        </p:nvSpPr>
        <p:spPr>
          <a:xfrm>
            <a:off x="1114327" y="4093873"/>
            <a:ext cx="2608459" cy="1674247"/>
          </a:xfrm>
          <a:prstGeom prst="rect">
            <a:avLst/>
          </a:prstGeom>
        </p:spPr>
        <p:txBody>
          <a:bodyPr vert="horz" lIns="228600" tIns="228600" rIns="228600" bIns="0" rtlCol="0" anchor="ctr">
            <a:no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bg1"/>
                </a:solidFill>
                <a:cs typeface="Segoe UI" panose="020B0502040204020203" pitchFamily="34" charset="0"/>
              </a:rPr>
              <a:t>WHAT HAPPENED TO YOU NOT WHATS WRONG WITH  YOU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96E9D3D0-6073-4784-83FD-A9FA936673E1}"/>
              </a:ext>
            </a:extLst>
          </p:cNvPr>
          <p:cNvSpPr txBox="1">
            <a:spLocks/>
          </p:cNvSpPr>
          <p:nvPr/>
        </p:nvSpPr>
        <p:spPr>
          <a:xfrm>
            <a:off x="10061567" y="3971234"/>
            <a:ext cx="1990804" cy="993820"/>
          </a:xfrm>
          <a:prstGeom prst="rect">
            <a:avLst/>
          </a:prstGeo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>
                <a:cs typeface="Segoe UI" panose="020B0502040204020203" pitchFamily="34" charset="0"/>
              </a:rPr>
              <a:t>Neurosequential</a:t>
            </a:r>
            <a:r>
              <a:rPr lang="en-US" dirty="0">
                <a:cs typeface="Segoe UI" panose="020B0502040204020203" pitchFamily="34" charset="0"/>
              </a:rPr>
              <a:t> Therapy 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AD05B74C-F517-4BD7-8A22-7EED47C54008}"/>
              </a:ext>
            </a:extLst>
          </p:cNvPr>
          <p:cNvSpPr txBox="1">
            <a:spLocks/>
          </p:cNvSpPr>
          <p:nvPr/>
        </p:nvSpPr>
        <p:spPr>
          <a:xfrm>
            <a:off x="7303147" y="5239615"/>
            <a:ext cx="1788303" cy="993820"/>
          </a:xfrm>
          <a:prstGeom prst="rect">
            <a:avLst/>
          </a:prstGeo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cs typeface="Segoe UI" panose="020B0502040204020203" pitchFamily="34" charset="0"/>
              </a:rPr>
              <a:t>Occupational  Therapy 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7CA686F2-9E7F-4D04-B757-31F1AA2E6BB0}"/>
              </a:ext>
            </a:extLst>
          </p:cNvPr>
          <p:cNvSpPr txBox="1">
            <a:spLocks/>
          </p:cNvSpPr>
          <p:nvPr/>
        </p:nvSpPr>
        <p:spPr>
          <a:xfrm>
            <a:off x="6196767" y="3495289"/>
            <a:ext cx="2315633" cy="679936"/>
          </a:xfrm>
          <a:prstGeom prst="rect">
            <a:avLst/>
          </a:prstGeo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cs typeface="Segoe UI" panose="020B0502040204020203" pitchFamily="34" charset="0"/>
              </a:rPr>
              <a:t>Speech  Therapy 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F8701BC0-38B7-474A-B26C-0E6FC73DA59F}"/>
              </a:ext>
            </a:extLst>
          </p:cNvPr>
          <p:cNvSpPr txBox="1">
            <a:spLocks/>
          </p:cNvSpPr>
          <p:nvPr/>
        </p:nvSpPr>
        <p:spPr>
          <a:xfrm>
            <a:off x="9800079" y="464114"/>
            <a:ext cx="1882481" cy="866377"/>
          </a:xfrm>
          <a:prstGeom prst="rect">
            <a:avLst/>
          </a:prstGeom>
        </p:spPr>
        <p:txBody>
          <a:bodyPr vert="horz" lIns="91440" tIns="0" rIns="91440" bIns="45720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cs typeface="Segoe UI" panose="020B0502040204020203" pitchFamily="34" charset="0"/>
              </a:rPr>
              <a:t>Polyvagal or Safe and Sound Protocol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A15F78EA-46F6-4FD4-ADEA-35BCFE82C98A}"/>
              </a:ext>
            </a:extLst>
          </p:cNvPr>
          <p:cNvSpPr txBox="1">
            <a:spLocks/>
          </p:cNvSpPr>
          <p:nvPr/>
        </p:nvSpPr>
        <p:spPr>
          <a:xfrm>
            <a:off x="7247159" y="6048087"/>
            <a:ext cx="1955563" cy="866377"/>
          </a:xfrm>
          <a:prstGeom prst="rect">
            <a:avLst/>
          </a:prstGeo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b="0" kern="1200">
                <a:solidFill>
                  <a:srgbClr val="FFFEFF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  <a:cs typeface="Segoe UI" panose="020B0502040204020203" pitchFamily="34" charset="0"/>
              </a:rPr>
              <a:t>Gestalt Therapy</a:t>
            </a:r>
          </a:p>
        </p:txBody>
      </p:sp>
    </p:spTree>
    <p:extLst>
      <p:ext uri="{BB962C8B-B14F-4D97-AF65-F5344CB8AC3E}">
        <p14:creationId xmlns:p14="http://schemas.microsoft.com/office/powerpoint/2010/main" val="310100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15E1AC81-83F2-45A8-9054-15570F4E2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B15AA7C5-9BFE-4B90-A119-467AFACE9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944AB87D-35AF-4719-9940-5822E7702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E8B33BE3-7890-4628-9322-7EFBA3375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01AD3ECF-519E-45E2-99DA-F5C1B5071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C050E700-0FF1-4D25-B54C-84BA04FCD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720D9C11-F5C9-41B0-B2F2-EE20BC3D0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623A9DA0-857E-4CDE-80EA-F30F1CE55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C48B8F4C-2C83-46F6-AFCD-58166AEB18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234C3795-C44D-41A7-A8F6-891387A66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91CC36F4-5DFA-4954-B354-97B180E98F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7087A08E-C024-457D-8F99-1F340CED61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61CFBC61-7F57-45D7-860E-BF51B0EDA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2591C3DB-4880-431E-BC3D-37F1378AC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79557EFE-4199-4E24-8A13-1B9CC1715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0B965615-6052-4907-A136-9CAD14604C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F788FFC4-205D-47C1-91E7-DD1A52E0A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462FADD6-C927-46ED-A6E6-273B35C2F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AF64005E-134D-4444-9425-FB1C188985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E2565CA7-A8CB-463D-8D25-4F41235BC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id="{41ABBFC0-4EEA-4634-A73B-945729D6B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id="{E422F11F-726A-4A93-9D1B-B1400B061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BF129BC-EA9E-4D20-898B-399F7727DF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FF42BAE-3249-46C8-9108-A83C87206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3" name="Isosceles Triangle 22">
              <a:extLst>
                <a:ext uri="{FF2B5EF4-FFF2-40B4-BE49-F238E27FC236}">
                  <a16:creationId xmlns:a16="http://schemas.microsoft.com/office/drawing/2014/main" id="{4DDE2BA8-4174-4A99-BB09-0BA28F2685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A893933-F7DD-4DA6-85C7-4CFF58741E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EDB4298B-514D-4087-BFCF-5E0B7C9A9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04250D78-05C1-41CC-8744-FF36129625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488B658F-163C-450C-B32C-2385E374B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5AE85F6C-45F9-4F00-8AA8-52BD510596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>
              <a:extLst>
                <a:ext uri="{FF2B5EF4-FFF2-40B4-BE49-F238E27FC236}">
                  <a16:creationId xmlns:a16="http://schemas.microsoft.com/office/drawing/2014/main" id="{4B0E90C3-F098-46CE-B1D9-44EDE9C6E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>
              <a:extLst>
                <a:ext uri="{FF2B5EF4-FFF2-40B4-BE49-F238E27FC236}">
                  <a16:creationId xmlns:a16="http://schemas.microsoft.com/office/drawing/2014/main" id="{FFF59D4E-9109-4D0A-8064-9C534CCFB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94B8AAA4-1840-48B9-A1E7-8CE75F873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>
              <a:extLst>
                <a:ext uri="{FF2B5EF4-FFF2-40B4-BE49-F238E27FC236}">
                  <a16:creationId xmlns:a16="http://schemas.microsoft.com/office/drawing/2014/main" id="{5A87B14D-183F-429F-849A-A6DC957B0B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1C261938-CF78-4843-9295-A20FD1591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70557A9F-9800-4BDA-8EA5-312FBB056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55443555-50A7-490F-A7BD-C3761876B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0E25D709-0236-44C4-9AD0-23C27FFB6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52D3488E-C376-4058-9B14-3E67ECCF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29C0577D-AE94-4E3E-AFE9-87D6F505C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628A3D14-A3AE-415B-81C0-10DABBD63C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id="{07722035-1059-41F4-801E-F6C3F4383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id="{98275878-64ED-413C-B1B9-654EE17C5D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6BE90BD7-1A14-43A3-8CD4-8D181EE630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8609B6EC-0BA4-4C45-B9CA-311B34B83A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id="{BA3962A2-D76B-4346-9535-356648073A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>
              <a:extLst>
                <a:ext uri="{FF2B5EF4-FFF2-40B4-BE49-F238E27FC236}">
                  <a16:creationId xmlns:a16="http://schemas.microsoft.com/office/drawing/2014/main" id="{28CBAD67-783A-4EFF-852A-40CD9D58C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>
              <a:extLst>
                <a:ext uri="{FF2B5EF4-FFF2-40B4-BE49-F238E27FC236}">
                  <a16:creationId xmlns:a16="http://schemas.microsoft.com/office/drawing/2014/main" id="{780BC275-9329-40AA-849F-7B258245E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5">
              <a:extLst>
                <a:ext uri="{FF2B5EF4-FFF2-40B4-BE49-F238E27FC236}">
                  <a16:creationId xmlns:a16="http://schemas.microsoft.com/office/drawing/2014/main" id="{55DA4B63-E5E4-49C5-BC03-E5A312146F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3A16CCA-01F0-4810-B8DF-BC2350DE1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343" y="708494"/>
            <a:ext cx="2644016" cy="802741"/>
          </a:xfrm>
        </p:spPr>
        <p:txBody>
          <a:bodyPr vert="horz" lIns="228600" tIns="228600" rIns="228600" bIns="228600" rtlCol="0" anchor="b">
            <a:normAutofit fontScale="90000"/>
          </a:bodyPr>
          <a:lstStyle/>
          <a:p>
            <a:pPr algn="l"/>
            <a:r>
              <a:rPr lang="en-US" sz="3600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AC54F-3388-409D-BC61-6D03406A937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06514" y="1980136"/>
            <a:ext cx="10871198" cy="4314825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57150" indent="-285750" algn="l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Good Therapy Australia </a:t>
            </a:r>
            <a:r>
              <a:rPr lang="en-US" sz="1600" dirty="0">
                <a:solidFill>
                  <a:srgbClr val="FC5A1A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– </a:t>
            </a:r>
          </a:p>
          <a:p>
            <a:pPr algn="l"/>
            <a:r>
              <a:rPr lang="en-US" sz="1600" dirty="0">
                <a:solidFill>
                  <a:schemeClr val="bg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https://www.goodtherapy.com.au/flex/types-of-therapists/906/1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marL="57150" indent="-285750" algn="l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Berry Street Therapeutic Services – </a:t>
            </a:r>
          </a:p>
          <a:p>
            <a:pPr algn="l"/>
            <a:r>
              <a:rPr lang="en-US" sz="1400" dirty="0">
                <a:solidFill>
                  <a:schemeClr val="bg1">
                    <a:lumMod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https://www.berrystreet.org.au/what-we-do/trauma-services/therapeutic-services-for-children-young-people-and-families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marL="57150" indent="-285750" algn="l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accen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Raising Children – </a:t>
            </a:r>
            <a:endParaRPr lang="en-US" sz="1600" dirty="0">
              <a:solidFill>
                <a:schemeClr val="accent1"/>
              </a:solidFill>
            </a:endParaRPr>
          </a:p>
          <a:p>
            <a:pPr algn="l"/>
            <a:r>
              <a:rPr lang="en-US" sz="1600" dirty="0">
                <a:solidFill>
                  <a:schemeClr val="bg1">
                    <a:lumMod val="5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https://raisingchildren.net.au/guides/a-z-health-reference/psychologist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accent1"/>
                </a:solidFill>
              </a:rPr>
              <a:t>Supporting Brain Development in </a:t>
            </a:r>
            <a:r>
              <a:rPr lang="en-US" sz="1600" dirty="0" err="1">
                <a:solidFill>
                  <a:schemeClr val="accent1"/>
                </a:solidFill>
              </a:rPr>
              <a:t>Traumatised</a:t>
            </a:r>
            <a:r>
              <a:rPr lang="en-US" sz="1600" dirty="0">
                <a:solidFill>
                  <a:schemeClr val="accent1"/>
                </a:solidFill>
              </a:rPr>
              <a:t> Children – evidence based intervention treatments</a:t>
            </a:r>
          </a:p>
          <a:p>
            <a:pPr algn="l"/>
            <a:r>
              <a:rPr lang="en-US" sz="1600" dirty="0">
                <a:solidFill>
                  <a:schemeClr val="bg1">
                    <a:lumMod val="50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https://www.childwelfare.gov/pubPDFs/braindevtrauma.pdf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accent1"/>
                </a:solidFill>
              </a:rPr>
              <a:t>Lancaster Consulting and </a:t>
            </a:r>
            <a:r>
              <a:rPr lang="en-US" sz="1600" dirty="0" err="1">
                <a:solidFill>
                  <a:schemeClr val="accent1"/>
                </a:solidFill>
              </a:rPr>
              <a:t>Carer</a:t>
            </a:r>
            <a:r>
              <a:rPr lang="en-US" sz="1600" dirty="0">
                <a:solidFill>
                  <a:schemeClr val="accent1"/>
                </a:solidFill>
              </a:rPr>
              <a:t> </a:t>
            </a:r>
            <a:r>
              <a:rPr lang="en-US" sz="1600" dirty="0" err="1">
                <a:solidFill>
                  <a:schemeClr val="accent1"/>
                </a:solidFill>
              </a:rPr>
              <a:t>Kafe</a:t>
            </a:r>
            <a:r>
              <a:rPr lang="en-US" sz="1600" dirty="0">
                <a:solidFill>
                  <a:schemeClr val="accent1"/>
                </a:solidFill>
              </a:rPr>
              <a:t> – From Diagnosis to Support –</a:t>
            </a:r>
          </a:p>
          <a:p>
            <a:pPr algn="l"/>
            <a:r>
              <a:rPr lang="en-US" sz="1600" dirty="0">
                <a:solidFill>
                  <a:schemeClr val="bg1">
                    <a:lumMod val="50000"/>
                  </a:schemeClr>
                </a:solidFill>
                <a:hlinkClick r:id="rId7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file:///C:/Users/SoniaWagner/AppData/Local/Microsoft/Windows/INetCache/Content.Outlook/TNC806C4/CarerKafe%20Handout%20-%20Resources%20From%20Diagnosis%20to%20Support%20v2%202020.pdf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§"/>
            </a:pPr>
            <a:endParaRPr lang="en-US" sz="1600" dirty="0"/>
          </a:p>
          <a:p>
            <a:pPr indent="-228600" algn="l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0827933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c242f213-7925-4593-b56b-d01121fec0a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52F68879852C4C8250E9B19F29FA78" ma:contentTypeVersion="13" ma:contentTypeDescription="Create a new document." ma:contentTypeScope="" ma:versionID="c4c8c98b50336ee4b6d253a0622d8c56">
  <xsd:schema xmlns:xsd="http://www.w3.org/2001/XMLSchema" xmlns:xs="http://www.w3.org/2001/XMLSchema" xmlns:p="http://schemas.microsoft.com/office/2006/metadata/properties" xmlns:ns2="c242f213-7925-4593-b56b-d01121fec0a0" xmlns:ns3="d53506c9-80c3-4866-9180-114b1409becd" targetNamespace="http://schemas.microsoft.com/office/2006/metadata/properties" ma:root="true" ma:fieldsID="ef0c320252e1793813b48a7e9aa5233d" ns2:_="" ns3:_="">
    <xsd:import namespace="c242f213-7925-4593-b56b-d01121fec0a0"/>
    <xsd:import namespace="d53506c9-80c3-4866-9180-114b1409b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42f213-7925-4593-b56b-d01121fec0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3506c9-80c3-4866-9180-114b1409b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4F8E65-5EAA-4DCD-8461-F9BDA12AC6F7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c242f213-7925-4593-b56b-d01121fec0a0"/>
  </ds:schemaRefs>
</ds:datastoreItem>
</file>

<file path=customXml/itemProps2.xml><?xml version="1.0" encoding="utf-8"?>
<ds:datastoreItem xmlns:ds="http://schemas.openxmlformats.org/officeDocument/2006/customXml" ds:itemID="{595D4724-58CC-490D-8A44-292C445484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42f213-7925-4593-b56b-d01121fec0a0"/>
    <ds:schemaRef ds:uri="d53506c9-80c3-4866-9180-114b1409b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75DE86-58D3-4347-B547-AF9F865DD6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13091</TotalTime>
  <Words>778</Words>
  <Application>Microsoft Office PowerPoint</Application>
  <PresentationFormat>Widescreen</PresentationFormat>
  <Paragraphs>117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Rockwell</vt:lpstr>
      <vt:lpstr>Wingdings</vt:lpstr>
      <vt:lpstr>Atlas</vt:lpstr>
      <vt:lpstr>GOOD THERAPY</vt:lpstr>
      <vt:lpstr>GOOD THERAPY</vt:lpstr>
      <vt:lpstr>PowerPoint Presentation</vt:lpstr>
      <vt:lpstr> SO MANY THERAPISTS!  GOOD THERAPY.ORG </vt:lpstr>
      <vt:lpstr>QUESTIONS TO ASK</vt:lpstr>
      <vt:lpstr>TRAUMA INFORMED THERAPIES -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THERAPY</dc:title>
  <dc:creator>Sonia Wagner</dc:creator>
  <cp:lastModifiedBy>Sonia Wagner</cp:lastModifiedBy>
  <cp:revision>4</cp:revision>
  <dcterms:created xsi:type="dcterms:W3CDTF">2021-08-12T03:48:10Z</dcterms:created>
  <dcterms:modified xsi:type="dcterms:W3CDTF">2021-09-08T05:13:48Z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0x0101000F52F68879852C4C8250E9B19F29FA78</vt:lpwstr>
  </property>
</Properties>
</file>