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58" r:id="rId6"/>
    <p:sldId id="259" r:id="rId7"/>
    <p:sldId id="270" r:id="rId8"/>
    <p:sldId id="269" r:id="rId9"/>
    <p:sldId id="267" r:id="rId10"/>
    <p:sldId id="268" r:id="rId11"/>
    <p:sldId id="260"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52C78-A7DD-43BB-A20E-7C9AC98E567E}" v="10" dt="2021-06-21T09:54:26.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7A36B-8555-48E9-AC3B-FA2F456D1330}"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42238550-987A-41B2-844E-9C5E7D3E956C}">
      <dgm:prSet/>
      <dgm:spPr/>
      <dgm:t>
        <a:bodyPr/>
        <a:lstStyle/>
        <a:p>
          <a:r>
            <a:rPr lang="en-US"/>
            <a:t>Common Childhood Fears</a:t>
          </a:r>
        </a:p>
      </dgm:t>
    </dgm:pt>
    <dgm:pt modelId="{4257680A-023F-4D07-81C3-0B39B25EBA20}" type="parTrans" cxnId="{D3A3A906-232B-463E-99B2-2F03DEA29D2A}">
      <dgm:prSet/>
      <dgm:spPr/>
      <dgm:t>
        <a:bodyPr/>
        <a:lstStyle/>
        <a:p>
          <a:endParaRPr lang="en-US"/>
        </a:p>
      </dgm:t>
    </dgm:pt>
    <dgm:pt modelId="{2C19C650-A2A4-4C71-872B-7ABB7D9F641C}" type="sibTrans" cxnId="{D3A3A906-232B-463E-99B2-2F03DEA29D2A}">
      <dgm:prSet/>
      <dgm:spPr/>
      <dgm:t>
        <a:bodyPr/>
        <a:lstStyle/>
        <a:p>
          <a:endParaRPr lang="en-US"/>
        </a:p>
      </dgm:t>
    </dgm:pt>
    <dgm:pt modelId="{CCDD6E78-A7AC-4373-933E-C89727238C05}">
      <dgm:prSet/>
      <dgm:spPr/>
      <dgm:t>
        <a:bodyPr/>
        <a:lstStyle/>
        <a:p>
          <a:r>
            <a:rPr lang="en-US"/>
            <a:t>- Dark</a:t>
          </a:r>
        </a:p>
      </dgm:t>
    </dgm:pt>
    <dgm:pt modelId="{F8680C24-0002-4825-9A09-B247EB35AF96}" type="parTrans" cxnId="{D1151DA8-316A-40F7-AB88-BA7D5509153F}">
      <dgm:prSet/>
      <dgm:spPr/>
      <dgm:t>
        <a:bodyPr/>
        <a:lstStyle/>
        <a:p>
          <a:endParaRPr lang="en-US"/>
        </a:p>
      </dgm:t>
    </dgm:pt>
    <dgm:pt modelId="{37926359-3436-498E-88FD-A15D04C37FE8}" type="sibTrans" cxnId="{D1151DA8-316A-40F7-AB88-BA7D5509153F}">
      <dgm:prSet/>
      <dgm:spPr/>
      <dgm:t>
        <a:bodyPr/>
        <a:lstStyle/>
        <a:p>
          <a:endParaRPr lang="en-US"/>
        </a:p>
      </dgm:t>
    </dgm:pt>
    <dgm:pt modelId="{5DA55157-3727-477F-BE65-5F8AFA052DE6}">
      <dgm:prSet/>
      <dgm:spPr/>
      <dgm:t>
        <a:bodyPr/>
        <a:lstStyle/>
        <a:p>
          <a:r>
            <a:rPr lang="en-US"/>
            <a:t>- Heights</a:t>
          </a:r>
        </a:p>
      </dgm:t>
    </dgm:pt>
    <dgm:pt modelId="{B338F6C7-C810-456E-AD23-D960F215D0B3}" type="parTrans" cxnId="{A4DB10C1-3616-41EA-A90B-F18E5D571BAD}">
      <dgm:prSet/>
      <dgm:spPr/>
      <dgm:t>
        <a:bodyPr/>
        <a:lstStyle/>
        <a:p>
          <a:endParaRPr lang="en-US"/>
        </a:p>
      </dgm:t>
    </dgm:pt>
    <dgm:pt modelId="{8442B442-DACE-4746-8355-DB62E5DB4D78}" type="sibTrans" cxnId="{A4DB10C1-3616-41EA-A90B-F18E5D571BAD}">
      <dgm:prSet/>
      <dgm:spPr/>
      <dgm:t>
        <a:bodyPr/>
        <a:lstStyle/>
        <a:p>
          <a:endParaRPr lang="en-US"/>
        </a:p>
      </dgm:t>
    </dgm:pt>
    <dgm:pt modelId="{CBED543D-DB60-440B-A165-E68BE6A9B0CC}">
      <dgm:prSet/>
      <dgm:spPr/>
      <dgm:t>
        <a:bodyPr/>
        <a:lstStyle/>
        <a:p>
          <a:r>
            <a:rPr lang="en-US"/>
            <a:t>- Spiders, Snakes, Bugs, Insects, Bees</a:t>
          </a:r>
        </a:p>
      </dgm:t>
    </dgm:pt>
    <dgm:pt modelId="{13D60272-B395-4C77-98E3-E8C98306EF73}" type="parTrans" cxnId="{29DCAF04-DBED-449E-AA0C-804693E23788}">
      <dgm:prSet/>
      <dgm:spPr/>
      <dgm:t>
        <a:bodyPr/>
        <a:lstStyle/>
        <a:p>
          <a:endParaRPr lang="en-US"/>
        </a:p>
      </dgm:t>
    </dgm:pt>
    <dgm:pt modelId="{DCFACD65-EC94-4E93-BDB8-C8ED70FF047E}" type="sibTrans" cxnId="{29DCAF04-DBED-449E-AA0C-804693E23788}">
      <dgm:prSet/>
      <dgm:spPr/>
      <dgm:t>
        <a:bodyPr/>
        <a:lstStyle/>
        <a:p>
          <a:endParaRPr lang="en-US"/>
        </a:p>
      </dgm:t>
    </dgm:pt>
    <dgm:pt modelId="{FB8770A6-FBAC-4E4E-B9D4-BF9F633DD912}">
      <dgm:prSet/>
      <dgm:spPr/>
      <dgm:t>
        <a:bodyPr/>
        <a:lstStyle/>
        <a:p>
          <a:r>
            <a:rPr lang="en-US"/>
            <a:t>- Being alone/ separation/ divorce parents/death</a:t>
          </a:r>
        </a:p>
      </dgm:t>
    </dgm:pt>
    <dgm:pt modelId="{229F0DD9-6130-4F92-8DFE-0EFF16F55898}" type="parTrans" cxnId="{F0D78B57-0824-46DE-92E4-F4074EE0ACE5}">
      <dgm:prSet/>
      <dgm:spPr/>
      <dgm:t>
        <a:bodyPr/>
        <a:lstStyle/>
        <a:p>
          <a:endParaRPr lang="en-US"/>
        </a:p>
      </dgm:t>
    </dgm:pt>
    <dgm:pt modelId="{4E752C64-E65B-4CCD-8098-B3363E9F69E2}" type="sibTrans" cxnId="{F0D78B57-0824-46DE-92E4-F4074EE0ACE5}">
      <dgm:prSet/>
      <dgm:spPr/>
      <dgm:t>
        <a:bodyPr/>
        <a:lstStyle/>
        <a:p>
          <a:endParaRPr lang="en-US"/>
        </a:p>
      </dgm:t>
    </dgm:pt>
    <dgm:pt modelId="{5569566E-16D3-4F61-B4CD-55BA5CEE3469}">
      <dgm:prSet/>
      <dgm:spPr/>
      <dgm:t>
        <a:bodyPr/>
        <a:lstStyle/>
        <a:p>
          <a:r>
            <a:rPr lang="en-US"/>
            <a:t>- Intruders</a:t>
          </a:r>
        </a:p>
      </dgm:t>
    </dgm:pt>
    <dgm:pt modelId="{0200FCF8-A4FE-4854-8153-C7E0E5D4EC32}" type="parTrans" cxnId="{CB722703-5E17-41D2-9D7C-C9DA1B828DD6}">
      <dgm:prSet/>
      <dgm:spPr/>
      <dgm:t>
        <a:bodyPr/>
        <a:lstStyle/>
        <a:p>
          <a:endParaRPr lang="en-US"/>
        </a:p>
      </dgm:t>
    </dgm:pt>
    <dgm:pt modelId="{53D4CC27-B382-42AE-8A3F-358932DC0496}" type="sibTrans" cxnId="{CB722703-5E17-41D2-9D7C-C9DA1B828DD6}">
      <dgm:prSet/>
      <dgm:spPr/>
      <dgm:t>
        <a:bodyPr/>
        <a:lstStyle/>
        <a:p>
          <a:endParaRPr lang="en-US"/>
        </a:p>
      </dgm:t>
    </dgm:pt>
    <dgm:pt modelId="{119E84F5-0CF8-4EA2-B2CA-190AA0380DE3}">
      <dgm:prSet/>
      <dgm:spPr/>
      <dgm:t>
        <a:bodyPr/>
        <a:lstStyle/>
        <a:p>
          <a:r>
            <a:rPr lang="en-US"/>
            <a:t>- Loud noises</a:t>
          </a:r>
        </a:p>
      </dgm:t>
    </dgm:pt>
    <dgm:pt modelId="{D1BD970E-CE53-4A18-A549-572D22440466}" type="parTrans" cxnId="{450B226E-A7C4-488C-954A-B74E5FC7593F}">
      <dgm:prSet/>
      <dgm:spPr/>
      <dgm:t>
        <a:bodyPr/>
        <a:lstStyle/>
        <a:p>
          <a:endParaRPr lang="en-US"/>
        </a:p>
      </dgm:t>
    </dgm:pt>
    <dgm:pt modelId="{52ACAA9C-102E-4843-883A-489801B4A0E7}" type="sibTrans" cxnId="{450B226E-A7C4-488C-954A-B74E5FC7593F}">
      <dgm:prSet/>
      <dgm:spPr/>
      <dgm:t>
        <a:bodyPr/>
        <a:lstStyle/>
        <a:p>
          <a:endParaRPr lang="en-US"/>
        </a:p>
      </dgm:t>
    </dgm:pt>
    <dgm:pt modelId="{26D3017A-E935-46CD-AA44-E979DA4929F4}">
      <dgm:prSet/>
      <dgm:spPr/>
      <dgm:t>
        <a:bodyPr/>
        <a:lstStyle/>
        <a:p>
          <a:r>
            <a:rPr lang="en-US"/>
            <a:t>- Imaginary monsters</a:t>
          </a:r>
        </a:p>
      </dgm:t>
    </dgm:pt>
    <dgm:pt modelId="{95273F49-97E7-4173-9B02-FD47434F3FD7}" type="parTrans" cxnId="{BF9592B2-40FF-4AFD-B05D-EBF1282030CC}">
      <dgm:prSet/>
      <dgm:spPr/>
      <dgm:t>
        <a:bodyPr/>
        <a:lstStyle/>
        <a:p>
          <a:endParaRPr lang="en-US"/>
        </a:p>
      </dgm:t>
    </dgm:pt>
    <dgm:pt modelId="{983C868B-99AC-4C24-BA06-7BE51FC28B45}" type="sibTrans" cxnId="{BF9592B2-40FF-4AFD-B05D-EBF1282030CC}">
      <dgm:prSet/>
      <dgm:spPr/>
      <dgm:t>
        <a:bodyPr/>
        <a:lstStyle/>
        <a:p>
          <a:endParaRPr lang="en-US"/>
        </a:p>
      </dgm:t>
    </dgm:pt>
    <dgm:pt modelId="{459FEE8A-0AC1-400B-94B7-1A9A97897493}">
      <dgm:prSet/>
      <dgm:spPr/>
      <dgm:t>
        <a:bodyPr/>
        <a:lstStyle/>
        <a:p>
          <a:r>
            <a:rPr lang="en-US"/>
            <a:t>- Needles, dentist or doctors</a:t>
          </a:r>
        </a:p>
      </dgm:t>
    </dgm:pt>
    <dgm:pt modelId="{50D5671A-770F-4342-AD87-D2D4D4F89BB7}" type="parTrans" cxnId="{F2CA7DE8-E7A4-450A-AA5A-F5FEA433F979}">
      <dgm:prSet/>
      <dgm:spPr/>
      <dgm:t>
        <a:bodyPr/>
        <a:lstStyle/>
        <a:p>
          <a:endParaRPr lang="en-US"/>
        </a:p>
      </dgm:t>
    </dgm:pt>
    <dgm:pt modelId="{7891403B-543F-4C42-8AB9-FDF492745FF7}" type="sibTrans" cxnId="{F2CA7DE8-E7A4-450A-AA5A-F5FEA433F979}">
      <dgm:prSet/>
      <dgm:spPr/>
      <dgm:t>
        <a:bodyPr/>
        <a:lstStyle/>
        <a:p>
          <a:endParaRPr lang="en-US"/>
        </a:p>
      </dgm:t>
    </dgm:pt>
    <dgm:pt modelId="{A82E6526-8917-4568-9D4A-2712AD91B55C}" type="pres">
      <dgm:prSet presAssocID="{C6B7A36B-8555-48E9-AC3B-FA2F456D1330}" presName="linear" presStyleCnt="0">
        <dgm:presLayoutVars>
          <dgm:animLvl val="lvl"/>
          <dgm:resizeHandles val="exact"/>
        </dgm:presLayoutVars>
      </dgm:prSet>
      <dgm:spPr/>
    </dgm:pt>
    <dgm:pt modelId="{67E638DD-6737-43A5-ADE7-483BE9E128B7}" type="pres">
      <dgm:prSet presAssocID="{42238550-987A-41B2-844E-9C5E7D3E956C}" presName="parentText" presStyleLbl="node1" presStyleIdx="0" presStyleCnt="9">
        <dgm:presLayoutVars>
          <dgm:chMax val="0"/>
          <dgm:bulletEnabled val="1"/>
        </dgm:presLayoutVars>
      </dgm:prSet>
      <dgm:spPr/>
    </dgm:pt>
    <dgm:pt modelId="{9E44C551-AFBA-49F5-ADE8-551A8B18562A}" type="pres">
      <dgm:prSet presAssocID="{2C19C650-A2A4-4C71-872B-7ABB7D9F641C}" presName="spacer" presStyleCnt="0"/>
      <dgm:spPr/>
    </dgm:pt>
    <dgm:pt modelId="{25586A08-DADC-4EE1-ADFC-F90328A2B019}" type="pres">
      <dgm:prSet presAssocID="{CCDD6E78-A7AC-4373-933E-C89727238C05}" presName="parentText" presStyleLbl="node1" presStyleIdx="1" presStyleCnt="9">
        <dgm:presLayoutVars>
          <dgm:chMax val="0"/>
          <dgm:bulletEnabled val="1"/>
        </dgm:presLayoutVars>
      </dgm:prSet>
      <dgm:spPr/>
    </dgm:pt>
    <dgm:pt modelId="{C488D4D6-92FB-4928-AFB7-2F637C709C26}" type="pres">
      <dgm:prSet presAssocID="{37926359-3436-498E-88FD-A15D04C37FE8}" presName="spacer" presStyleCnt="0"/>
      <dgm:spPr/>
    </dgm:pt>
    <dgm:pt modelId="{D8E0C6AC-8D8D-4BAE-A90D-5CD7203377AE}" type="pres">
      <dgm:prSet presAssocID="{5DA55157-3727-477F-BE65-5F8AFA052DE6}" presName="parentText" presStyleLbl="node1" presStyleIdx="2" presStyleCnt="9">
        <dgm:presLayoutVars>
          <dgm:chMax val="0"/>
          <dgm:bulletEnabled val="1"/>
        </dgm:presLayoutVars>
      </dgm:prSet>
      <dgm:spPr/>
    </dgm:pt>
    <dgm:pt modelId="{80EDF0CA-9027-49B3-931A-65AFD8EC3243}" type="pres">
      <dgm:prSet presAssocID="{8442B442-DACE-4746-8355-DB62E5DB4D78}" presName="spacer" presStyleCnt="0"/>
      <dgm:spPr/>
    </dgm:pt>
    <dgm:pt modelId="{CBC20D1E-2A71-4940-BBD3-0978090E6C15}" type="pres">
      <dgm:prSet presAssocID="{CBED543D-DB60-440B-A165-E68BE6A9B0CC}" presName="parentText" presStyleLbl="node1" presStyleIdx="3" presStyleCnt="9">
        <dgm:presLayoutVars>
          <dgm:chMax val="0"/>
          <dgm:bulletEnabled val="1"/>
        </dgm:presLayoutVars>
      </dgm:prSet>
      <dgm:spPr/>
    </dgm:pt>
    <dgm:pt modelId="{B3E6F68D-62F5-431D-B4B3-81D15345DA34}" type="pres">
      <dgm:prSet presAssocID="{DCFACD65-EC94-4E93-BDB8-C8ED70FF047E}" presName="spacer" presStyleCnt="0"/>
      <dgm:spPr/>
    </dgm:pt>
    <dgm:pt modelId="{363FF646-CD11-4243-8312-48D2B3D39F0E}" type="pres">
      <dgm:prSet presAssocID="{FB8770A6-FBAC-4E4E-B9D4-BF9F633DD912}" presName="parentText" presStyleLbl="node1" presStyleIdx="4" presStyleCnt="9">
        <dgm:presLayoutVars>
          <dgm:chMax val="0"/>
          <dgm:bulletEnabled val="1"/>
        </dgm:presLayoutVars>
      </dgm:prSet>
      <dgm:spPr/>
    </dgm:pt>
    <dgm:pt modelId="{FEC51CF6-7E87-43FE-B355-DE7FE394EF04}" type="pres">
      <dgm:prSet presAssocID="{4E752C64-E65B-4CCD-8098-B3363E9F69E2}" presName="spacer" presStyleCnt="0"/>
      <dgm:spPr/>
    </dgm:pt>
    <dgm:pt modelId="{652BFBA2-F961-4663-9AF9-72BC76D03A2C}" type="pres">
      <dgm:prSet presAssocID="{5569566E-16D3-4F61-B4CD-55BA5CEE3469}" presName="parentText" presStyleLbl="node1" presStyleIdx="5" presStyleCnt="9">
        <dgm:presLayoutVars>
          <dgm:chMax val="0"/>
          <dgm:bulletEnabled val="1"/>
        </dgm:presLayoutVars>
      </dgm:prSet>
      <dgm:spPr/>
    </dgm:pt>
    <dgm:pt modelId="{587DE8C1-802F-4699-A0DB-94BEAAEF7C93}" type="pres">
      <dgm:prSet presAssocID="{53D4CC27-B382-42AE-8A3F-358932DC0496}" presName="spacer" presStyleCnt="0"/>
      <dgm:spPr/>
    </dgm:pt>
    <dgm:pt modelId="{45FB448A-A9C1-4D5B-8A29-5CF81FA397B8}" type="pres">
      <dgm:prSet presAssocID="{119E84F5-0CF8-4EA2-B2CA-190AA0380DE3}" presName="parentText" presStyleLbl="node1" presStyleIdx="6" presStyleCnt="9">
        <dgm:presLayoutVars>
          <dgm:chMax val="0"/>
          <dgm:bulletEnabled val="1"/>
        </dgm:presLayoutVars>
      </dgm:prSet>
      <dgm:spPr/>
    </dgm:pt>
    <dgm:pt modelId="{76B5DBEC-4B0F-4A35-8C32-85CE7B119F21}" type="pres">
      <dgm:prSet presAssocID="{52ACAA9C-102E-4843-883A-489801B4A0E7}" presName="spacer" presStyleCnt="0"/>
      <dgm:spPr/>
    </dgm:pt>
    <dgm:pt modelId="{6BD70356-5F68-45B2-98F5-F3D28029E783}" type="pres">
      <dgm:prSet presAssocID="{26D3017A-E935-46CD-AA44-E979DA4929F4}" presName="parentText" presStyleLbl="node1" presStyleIdx="7" presStyleCnt="9">
        <dgm:presLayoutVars>
          <dgm:chMax val="0"/>
          <dgm:bulletEnabled val="1"/>
        </dgm:presLayoutVars>
      </dgm:prSet>
      <dgm:spPr/>
    </dgm:pt>
    <dgm:pt modelId="{A034737D-8358-471A-BDC2-0C205D386F4D}" type="pres">
      <dgm:prSet presAssocID="{983C868B-99AC-4C24-BA06-7BE51FC28B45}" presName="spacer" presStyleCnt="0"/>
      <dgm:spPr/>
    </dgm:pt>
    <dgm:pt modelId="{E9E1028D-4571-490A-807C-3F347F504047}" type="pres">
      <dgm:prSet presAssocID="{459FEE8A-0AC1-400B-94B7-1A9A97897493}" presName="parentText" presStyleLbl="node1" presStyleIdx="8" presStyleCnt="9">
        <dgm:presLayoutVars>
          <dgm:chMax val="0"/>
          <dgm:bulletEnabled val="1"/>
        </dgm:presLayoutVars>
      </dgm:prSet>
      <dgm:spPr/>
    </dgm:pt>
  </dgm:ptLst>
  <dgm:cxnLst>
    <dgm:cxn modelId="{CB722703-5E17-41D2-9D7C-C9DA1B828DD6}" srcId="{C6B7A36B-8555-48E9-AC3B-FA2F456D1330}" destId="{5569566E-16D3-4F61-B4CD-55BA5CEE3469}" srcOrd="5" destOrd="0" parTransId="{0200FCF8-A4FE-4854-8153-C7E0E5D4EC32}" sibTransId="{53D4CC27-B382-42AE-8A3F-358932DC0496}"/>
    <dgm:cxn modelId="{29DCAF04-DBED-449E-AA0C-804693E23788}" srcId="{C6B7A36B-8555-48E9-AC3B-FA2F456D1330}" destId="{CBED543D-DB60-440B-A165-E68BE6A9B0CC}" srcOrd="3" destOrd="0" parTransId="{13D60272-B395-4C77-98E3-E8C98306EF73}" sibTransId="{DCFACD65-EC94-4E93-BDB8-C8ED70FF047E}"/>
    <dgm:cxn modelId="{23FF6E05-13C3-45A1-8251-935C7E17E2ED}" type="presOf" srcId="{42238550-987A-41B2-844E-9C5E7D3E956C}" destId="{67E638DD-6737-43A5-ADE7-483BE9E128B7}" srcOrd="0" destOrd="0" presId="urn:microsoft.com/office/officeart/2005/8/layout/vList2"/>
    <dgm:cxn modelId="{D3A3A906-232B-463E-99B2-2F03DEA29D2A}" srcId="{C6B7A36B-8555-48E9-AC3B-FA2F456D1330}" destId="{42238550-987A-41B2-844E-9C5E7D3E956C}" srcOrd="0" destOrd="0" parTransId="{4257680A-023F-4D07-81C3-0B39B25EBA20}" sibTransId="{2C19C650-A2A4-4C71-872B-7ABB7D9F641C}"/>
    <dgm:cxn modelId="{28A64A5E-B9FA-46A4-9D2E-4C78D92749D9}" type="presOf" srcId="{5569566E-16D3-4F61-B4CD-55BA5CEE3469}" destId="{652BFBA2-F961-4663-9AF9-72BC76D03A2C}" srcOrd="0" destOrd="0" presId="urn:microsoft.com/office/officeart/2005/8/layout/vList2"/>
    <dgm:cxn modelId="{03949E64-DC52-4574-B895-A6D6DD4C8E2F}" type="presOf" srcId="{FB8770A6-FBAC-4E4E-B9D4-BF9F633DD912}" destId="{363FF646-CD11-4243-8312-48D2B3D39F0E}" srcOrd="0" destOrd="0" presId="urn:microsoft.com/office/officeart/2005/8/layout/vList2"/>
    <dgm:cxn modelId="{450B226E-A7C4-488C-954A-B74E5FC7593F}" srcId="{C6B7A36B-8555-48E9-AC3B-FA2F456D1330}" destId="{119E84F5-0CF8-4EA2-B2CA-190AA0380DE3}" srcOrd="6" destOrd="0" parTransId="{D1BD970E-CE53-4A18-A549-572D22440466}" sibTransId="{52ACAA9C-102E-4843-883A-489801B4A0E7}"/>
    <dgm:cxn modelId="{92771D50-989E-467A-B7C7-AD41F10726AD}" type="presOf" srcId="{459FEE8A-0AC1-400B-94B7-1A9A97897493}" destId="{E9E1028D-4571-490A-807C-3F347F504047}" srcOrd="0" destOrd="0" presId="urn:microsoft.com/office/officeart/2005/8/layout/vList2"/>
    <dgm:cxn modelId="{5399E072-781E-48ED-9C95-A944FF66289C}" type="presOf" srcId="{CCDD6E78-A7AC-4373-933E-C89727238C05}" destId="{25586A08-DADC-4EE1-ADFC-F90328A2B019}" srcOrd="0" destOrd="0" presId="urn:microsoft.com/office/officeart/2005/8/layout/vList2"/>
    <dgm:cxn modelId="{F0D78B57-0824-46DE-92E4-F4074EE0ACE5}" srcId="{C6B7A36B-8555-48E9-AC3B-FA2F456D1330}" destId="{FB8770A6-FBAC-4E4E-B9D4-BF9F633DD912}" srcOrd="4" destOrd="0" parTransId="{229F0DD9-6130-4F92-8DFE-0EFF16F55898}" sibTransId="{4E752C64-E65B-4CCD-8098-B3363E9F69E2}"/>
    <dgm:cxn modelId="{81798E89-D92C-4A65-8BF8-59D6DB71844A}" type="presOf" srcId="{26D3017A-E935-46CD-AA44-E979DA4929F4}" destId="{6BD70356-5F68-45B2-98F5-F3D28029E783}" srcOrd="0" destOrd="0" presId="urn:microsoft.com/office/officeart/2005/8/layout/vList2"/>
    <dgm:cxn modelId="{D1151DA8-316A-40F7-AB88-BA7D5509153F}" srcId="{C6B7A36B-8555-48E9-AC3B-FA2F456D1330}" destId="{CCDD6E78-A7AC-4373-933E-C89727238C05}" srcOrd="1" destOrd="0" parTransId="{F8680C24-0002-4825-9A09-B247EB35AF96}" sibTransId="{37926359-3436-498E-88FD-A15D04C37FE8}"/>
    <dgm:cxn modelId="{A2990EAF-7C2A-41D4-8270-CD36B536C52C}" type="presOf" srcId="{5DA55157-3727-477F-BE65-5F8AFA052DE6}" destId="{D8E0C6AC-8D8D-4BAE-A90D-5CD7203377AE}" srcOrd="0" destOrd="0" presId="urn:microsoft.com/office/officeart/2005/8/layout/vList2"/>
    <dgm:cxn modelId="{BF9592B2-40FF-4AFD-B05D-EBF1282030CC}" srcId="{C6B7A36B-8555-48E9-AC3B-FA2F456D1330}" destId="{26D3017A-E935-46CD-AA44-E979DA4929F4}" srcOrd="7" destOrd="0" parTransId="{95273F49-97E7-4173-9B02-FD47434F3FD7}" sibTransId="{983C868B-99AC-4C24-BA06-7BE51FC28B45}"/>
    <dgm:cxn modelId="{A4DB10C1-3616-41EA-A90B-F18E5D571BAD}" srcId="{C6B7A36B-8555-48E9-AC3B-FA2F456D1330}" destId="{5DA55157-3727-477F-BE65-5F8AFA052DE6}" srcOrd="2" destOrd="0" parTransId="{B338F6C7-C810-456E-AD23-D960F215D0B3}" sibTransId="{8442B442-DACE-4746-8355-DB62E5DB4D78}"/>
    <dgm:cxn modelId="{BC6759D9-66D9-4292-A521-20E09A4F3A4D}" type="presOf" srcId="{CBED543D-DB60-440B-A165-E68BE6A9B0CC}" destId="{CBC20D1E-2A71-4940-BBD3-0978090E6C15}" srcOrd="0" destOrd="0" presId="urn:microsoft.com/office/officeart/2005/8/layout/vList2"/>
    <dgm:cxn modelId="{C35754E8-84F8-44D8-A76D-FA683EF53D54}" type="presOf" srcId="{119E84F5-0CF8-4EA2-B2CA-190AA0380DE3}" destId="{45FB448A-A9C1-4D5B-8A29-5CF81FA397B8}" srcOrd="0" destOrd="0" presId="urn:microsoft.com/office/officeart/2005/8/layout/vList2"/>
    <dgm:cxn modelId="{F2CA7DE8-E7A4-450A-AA5A-F5FEA433F979}" srcId="{C6B7A36B-8555-48E9-AC3B-FA2F456D1330}" destId="{459FEE8A-0AC1-400B-94B7-1A9A97897493}" srcOrd="8" destOrd="0" parTransId="{50D5671A-770F-4342-AD87-D2D4D4F89BB7}" sibTransId="{7891403B-543F-4C42-8AB9-FDF492745FF7}"/>
    <dgm:cxn modelId="{5CE43FF5-A31E-436B-B317-34803C34805D}" type="presOf" srcId="{C6B7A36B-8555-48E9-AC3B-FA2F456D1330}" destId="{A82E6526-8917-4568-9D4A-2712AD91B55C}" srcOrd="0" destOrd="0" presId="urn:microsoft.com/office/officeart/2005/8/layout/vList2"/>
    <dgm:cxn modelId="{26E2F9B6-94D4-4A1E-A6A1-938052E854C5}" type="presParOf" srcId="{A82E6526-8917-4568-9D4A-2712AD91B55C}" destId="{67E638DD-6737-43A5-ADE7-483BE9E128B7}" srcOrd="0" destOrd="0" presId="urn:microsoft.com/office/officeart/2005/8/layout/vList2"/>
    <dgm:cxn modelId="{A6EE40AD-3ED4-48B6-9E60-19D2EE997F2F}" type="presParOf" srcId="{A82E6526-8917-4568-9D4A-2712AD91B55C}" destId="{9E44C551-AFBA-49F5-ADE8-551A8B18562A}" srcOrd="1" destOrd="0" presId="urn:microsoft.com/office/officeart/2005/8/layout/vList2"/>
    <dgm:cxn modelId="{7BEBD347-15CB-4475-8CBF-3C0C9E53866F}" type="presParOf" srcId="{A82E6526-8917-4568-9D4A-2712AD91B55C}" destId="{25586A08-DADC-4EE1-ADFC-F90328A2B019}" srcOrd="2" destOrd="0" presId="urn:microsoft.com/office/officeart/2005/8/layout/vList2"/>
    <dgm:cxn modelId="{17F51CFF-A889-4DC8-A706-3B145855445E}" type="presParOf" srcId="{A82E6526-8917-4568-9D4A-2712AD91B55C}" destId="{C488D4D6-92FB-4928-AFB7-2F637C709C26}" srcOrd="3" destOrd="0" presId="urn:microsoft.com/office/officeart/2005/8/layout/vList2"/>
    <dgm:cxn modelId="{DCA7B6EF-25CD-4116-970D-B7B896FD7D41}" type="presParOf" srcId="{A82E6526-8917-4568-9D4A-2712AD91B55C}" destId="{D8E0C6AC-8D8D-4BAE-A90D-5CD7203377AE}" srcOrd="4" destOrd="0" presId="urn:microsoft.com/office/officeart/2005/8/layout/vList2"/>
    <dgm:cxn modelId="{6E932A0A-FD70-46BE-93CB-920DBC48A86A}" type="presParOf" srcId="{A82E6526-8917-4568-9D4A-2712AD91B55C}" destId="{80EDF0CA-9027-49B3-931A-65AFD8EC3243}" srcOrd="5" destOrd="0" presId="urn:microsoft.com/office/officeart/2005/8/layout/vList2"/>
    <dgm:cxn modelId="{701CD151-74EA-4F96-91EA-8AA59C47804A}" type="presParOf" srcId="{A82E6526-8917-4568-9D4A-2712AD91B55C}" destId="{CBC20D1E-2A71-4940-BBD3-0978090E6C15}" srcOrd="6" destOrd="0" presId="urn:microsoft.com/office/officeart/2005/8/layout/vList2"/>
    <dgm:cxn modelId="{6C9B5DE4-D5C0-4FEB-9516-DAC29C5C85CE}" type="presParOf" srcId="{A82E6526-8917-4568-9D4A-2712AD91B55C}" destId="{B3E6F68D-62F5-431D-B4B3-81D15345DA34}" srcOrd="7" destOrd="0" presId="urn:microsoft.com/office/officeart/2005/8/layout/vList2"/>
    <dgm:cxn modelId="{3EAB1C29-5137-485E-8560-59E736BE8CFC}" type="presParOf" srcId="{A82E6526-8917-4568-9D4A-2712AD91B55C}" destId="{363FF646-CD11-4243-8312-48D2B3D39F0E}" srcOrd="8" destOrd="0" presId="urn:microsoft.com/office/officeart/2005/8/layout/vList2"/>
    <dgm:cxn modelId="{F2A0D380-7F76-48B3-981B-A8612F313255}" type="presParOf" srcId="{A82E6526-8917-4568-9D4A-2712AD91B55C}" destId="{FEC51CF6-7E87-43FE-B355-DE7FE394EF04}" srcOrd="9" destOrd="0" presId="urn:microsoft.com/office/officeart/2005/8/layout/vList2"/>
    <dgm:cxn modelId="{5303EA14-1551-4F79-A363-B9B1846D5C86}" type="presParOf" srcId="{A82E6526-8917-4568-9D4A-2712AD91B55C}" destId="{652BFBA2-F961-4663-9AF9-72BC76D03A2C}" srcOrd="10" destOrd="0" presId="urn:microsoft.com/office/officeart/2005/8/layout/vList2"/>
    <dgm:cxn modelId="{F0C4CFC3-0629-4C0D-8295-F90432DB167A}" type="presParOf" srcId="{A82E6526-8917-4568-9D4A-2712AD91B55C}" destId="{587DE8C1-802F-4699-A0DB-94BEAAEF7C93}" srcOrd="11" destOrd="0" presId="urn:microsoft.com/office/officeart/2005/8/layout/vList2"/>
    <dgm:cxn modelId="{0CB6F756-8411-4A54-BB00-80114CA5B7C3}" type="presParOf" srcId="{A82E6526-8917-4568-9D4A-2712AD91B55C}" destId="{45FB448A-A9C1-4D5B-8A29-5CF81FA397B8}" srcOrd="12" destOrd="0" presId="urn:microsoft.com/office/officeart/2005/8/layout/vList2"/>
    <dgm:cxn modelId="{0C108CED-91BC-4311-80CA-CD3540F6AF48}" type="presParOf" srcId="{A82E6526-8917-4568-9D4A-2712AD91B55C}" destId="{76B5DBEC-4B0F-4A35-8C32-85CE7B119F21}" srcOrd="13" destOrd="0" presId="urn:microsoft.com/office/officeart/2005/8/layout/vList2"/>
    <dgm:cxn modelId="{E445EE48-7823-4DE4-84DC-2790793AFE41}" type="presParOf" srcId="{A82E6526-8917-4568-9D4A-2712AD91B55C}" destId="{6BD70356-5F68-45B2-98F5-F3D28029E783}" srcOrd="14" destOrd="0" presId="urn:microsoft.com/office/officeart/2005/8/layout/vList2"/>
    <dgm:cxn modelId="{1FA6207D-F091-4C9F-B784-594FC8E378D1}" type="presParOf" srcId="{A82E6526-8917-4568-9D4A-2712AD91B55C}" destId="{A034737D-8358-471A-BDC2-0C205D386F4D}" srcOrd="15" destOrd="0" presId="urn:microsoft.com/office/officeart/2005/8/layout/vList2"/>
    <dgm:cxn modelId="{896ECE37-AA70-483D-8F13-56599C73C608}" type="presParOf" srcId="{A82E6526-8917-4568-9D4A-2712AD91B55C}" destId="{E9E1028D-4571-490A-807C-3F347F504047}"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638DD-6737-43A5-ADE7-483BE9E128B7}">
      <dsp:nvSpPr>
        <dsp:cNvPr id="0" name=""/>
        <dsp:cNvSpPr/>
      </dsp:nvSpPr>
      <dsp:spPr>
        <a:xfrm>
          <a:off x="0" y="249440"/>
          <a:ext cx="5928344" cy="47911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Common Childhood Fears</a:t>
          </a:r>
        </a:p>
      </dsp:txBody>
      <dsp:txXfrm>
        <a:off x="23388" y="272828"/>
        <a:ext cx="5881568" cy="432338"/>
      </dsp:txXfrm>
    </dsp:sp>
    <dsp:sp modelId="{25586A08-DADC-4EE1-ADFC-F90328A2B019}">
      <dsp:nvSpPr>
        <dsp:cNvPr id="0" name=""/>
        <dsp:cNvSpPr/>
      </dsp:nvSpPr>
      <dsp:spPr>
        <a:xfrm>
          <a:off x="0" y="789035"/>
          <a:ext cx="5928344" cy="47911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Dark</a:t>
          </a:r>
        </a:p>
      </dsp:txBody>
      <dsp:txXfrm>
        <a:off x="23388" y="812423"/>
        <a:ext cx="5881568" cy="432338"/>
      </dsp:txXfrm>
    </dsp:sp>
    <dsp:sp modelId="{D8E0C6AC-8D8D-4BAE-A90D-5CD7203377AE}">
      <dsp:nvSpPr>
        <dsp:cNvPr id="0" name=""/>
        <dsp:cNvSpPr/>
      </dsp:nvSpPr>
      <dsp:spPr>
        <a:xfrm>
          <a:off x="0" y="1328630"/>
          <a:ext cx="5928344" cy="47911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Heights</a:t>
          </a:r>
        </a:p>
      </dsp:txBody>
      <dsp:txXfrm>
        <a:off x="23388" y="1352018"/>
        <a:ext cx="5881568" cy="432338"/>
      </dsp:txXfrm>
    </dsp:sp>
    <dsp:sp modelId="{CBC20D1E-2A71-4940-BBD3-0978090E6C15}">
      <dsp:nvSpPr>
        <dsp:cNvPr id="0" name=""/>
        <dsp:cNvSpPr/>
      </dsp:nvSpPr>
      <dsp:spPr>
        <a:xfrm>
          <a:off x="0" y="1868225"/>
          <a:ext cx="5928344" cy="47911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Spiders, Snakes, Bugs, Insects, Bees</a:t>
          </a:r>
        </a:p>
      </dsp:txBody>
      <dsp:txXfrm>
        <a:off x="23388" y="1891613"/>
        <a:ext cx="5881568" cy="432338"/>
      </dsp:txXfrm>
    </dsp:sp>
    <dsp:sp modelId="{363FF646-CD11-4243-8312-48D2B3D39F0E}">
      <dsp:nvSpPr>
        <dsp:cNvPr id="0" name=""/>
        <dsp:cNvSpPr/>
      </dsp:nvSpPr>
      <dsp:spPr>
        <a:xfrm>
          <a:off x="0" y="2407820"/>
          <a:ext cx="5928344" cy="47911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Being alone/ separation/ divorce parents/death</a:t>
          </a:r>
        </a:p>
      </dsp:txBody>
      <dsp:txXfrm>
        <a:off x="23388" y="2431208"/>
        <a:ext cx="5881568" cy="432338"/>
      </dsp:txXfrm>
    </dsp:sp>
    <dsp:sp modelId="{652BFBA2-F961-4663-9AF9-72BC76D03A2C}">
      <dsp:nvSpPr>
        <dsp:cNvPr id="0" name=""/>
        <dsp:cNvSpPr/>
      </dsp:nvSpPr>
      <dsp:spPr>
        <a:xfrm>
          <a:off x="0" y="2947415"/>
          <a:ext cx="5928344" cy="47911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Intruders</a:t>
          </a:r>
        </a:p>
      </dsp:txBody>
      <dsp:txXfrm>
        <a:off x="23388" y="2970803"/>
        <a:ext cx="5881568" cy="432338"/>
      </dsp:txXfrm>
    </dsp:sp>
    <dsp:sp modelId="{45FB448A-A9C1-4D5B-8A29-5CF81FA397B8}">
      <dsp:nvSpPr>
        <dsp:cNvPr id="0" name=""/>
        <dsp:cNvSpPr/>
      </dsp:nvSpPr>
      <dsp:spPr>
        <a:xfrm>
          <a:off x="0" y="3487010"/>
          <a:ext cx="5928344" cy="47911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Loud noises</a:t>
          </a:r>
        </a:p>
      </dsp:txBody>
      <dsp:txXfrm>
        <a:off x="23388" y="3510398"/>
        <a:ext cx="5881568" cy="432338"/>
      </dsp:txXfrm>
    </dsp:sp>
    <dsp:sp modelId="{6BD70356-5F68-45B2-98F5-F3D28029E783}">
      <dsp:nvSpPr>
        <dsp:cNvPr id="0" name=""/>
        <dsp:cNvSpPr/>
      </dsp:nvSpPr>
      <dsp:spPr>
        <a:xfrm>
          <a:off x="0" y="4026606"/>
          <a:ext cx="5928344" cy="47911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Imaginary monsters</a:t>
          </a:r>
        </a:p>
      </dsp:txBody>
      <dsp:txXfrm>
        <a:off x="23388" y="4049994"/>
        <a:ext cx="5881568" cy="432338"/>
      </dsp:txXfrm>
    </dsp:sp>
    <dsp:sp modelId="{E9E1028D-4571-490A-807C-3F347F504047}">
      <dsp:nvSpPr>
        <dsp:cNvPr id="0" name=""/>
        <dsp:cNvSpPr/>
      </dsp:nvSpPr>
      <dsp:spPr>
        <a:xfrm>
          <a:off x="0" y="4566201"/>
          <a:ext cx="5928344" cy="47911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Needles, dentist or doctors</a:t>
          </a:r>
        </a:p>
      </dsp:txBody>
      <dsp:txXfrm>
        <a:off x="23388" y="4589589"/>
        <a:ext cx="5881568" cy="4323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6/22/2021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6/22/2021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6/22/2021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6/22/2021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6/22/2021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6/22/2021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6/22/2021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6/22/2021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6/22/2021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6/22/2021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6/22/2021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6/22/2021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sourcesofinsight.com/3-fight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border-collie-ball-junkie-662716/" TargetMode="External"/><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keepyourchildsafe.org/" TargetMode="External"/><Relationship Id="rId1" Type="http://schemas.openxmlformats.org/officeDocument/2006/relationships/slideLayout" Target="../slideLayouts/slideLayout4.xml"/><Relationship Id="rId4" Type="http://schemas.openxmlformats.org/officeDocument/2006/relationships/hyperlink" Target="https://www.insauga.com/more-fireworks-tonight-in-mississaug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mpoweringparents.com/article/how-to-find-the-behavioral-triggers-that-set-your-kid-off/#:~:text=Once%20you%20identify%20your%20child's,inappropriate%20response%20to%20that%20situation" TargetMode="External"/><Relationship Id="rId2" Type="http://schemas.openxmlformats.org/officeDocument/2006/relationships/hyperlink" Target="https://www.empoweringparents.com/article/acting-out-in-public-is-your-childs-behavior-holding-you-hostage/"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Tug_o_war_(5798654850)_(2).jpg"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Category:Drinking_bird?uselang=pl" TargetMode="External"/><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hyperlink" Target="https://www.mentalhelp.net/recovery-and-wellness/trigger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keepyourchildsafe.org/" TargetMode="External"/><Relationship Id="rId3" Type="http://schemas.openxmlformats.org/officeDocument/2006/relationships/hyperlink" Target="https://childmind.org/article/help-children-manage-fears/" TargetMode="External"/><Relationship Id="rId7" Type="http://schemas.openxmlformats.org/officeDocument/2006/relationships/hyperlink" Target="https://www.empoweringparents.com/article/acting-out-in-public-is-your-childs-behavior-holding-you-hostage/" TargetMode="External"/><Relationship Id="rId2" Type="http://schemas.openxmlformats.org/officeDocument/2006/relationships/hyperlink" Target="https://www.betterhealth.vic.gov.au/health/conditionsandtreatments/fear-and-anxiety-children" TargetMode="External"/><Relationship Id="rId1" Type="http://schemas.openxmlformats.org/officeDocument/2006/relationships/slideLayout" Target="../slideLayouts/slideLayout8.xml"/><Relationship Id="rId6" Type="http://schemas.openxmlformats.org/officeDocument/2006/relationships/hyperlink" Target="https://www.empoweringparents.com/article/how-to-find-the-behavioral-triggers-that-set-your-kid-off/#:~:text=Once%20you%20identify%20your%20child's,inappropriate%20response%20to%20that%20situation" TargetMode="External"/><Relationship Id="rId5" Type="http://schemas.openxmlformats.org/officeDocument/2006/relationships/hyperlink" Target="https://raisingchildren.net.au/autism/health-wellbeing/mental-health/anxiety-asd" TargetMode="External"/><Relationship Id="rId4" Type="http://schemas.openxmlformats.org/officeDocument/2006/relationships/hyperlink" Target="https://www.mentalhelp.net/recovery-and-wellness/triggers/" TargetMode="External"/><Relationship Id="rId9" Type="http://schemas.openxmlformats.org/officeDocument/2006/relationships/hyperlink" Target="https://sourcesofinsight.com/3-figh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Fears and Triggers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pPr>
              <a:spcBef>
                <a:spcPts val="0"/>
              </a:spcBef>
              <a:spcAft>
                <a:spcPts val="0"/>
              </a:spcAft>
            </a:pPr>
            <a:r>
              <a:rPr lang="en-US" sz="2400" dirty="0">
                <a:solidFill>
                  <a:schemeClr val="tx1">
                    <a:lumMod val="85000"/>
                    <a:lumOff val="15000"/>
                  </a:schemeClr>
                </a:solidFill>
              </a:rPr>
              <a:t>Presented by Liz Powell and </a:t>
            </a:r>
          </a:p>
          <a:p>
            <a:pPr>
              <a:spcBef>
                <a:spcPts val="0"/>
              </a:spcBef>
              <a:spcAft>
                <a:spcPts val="0"/>
              </a:spcAft>
            </a:pPr>
            <a:r>
              <a:rPr lang="en-US" sz="2400" dirty="0">
                <a:solidFill>
                  <a:schemeClr val="tx1">
                    <a:lumMod val="85000"/>
                    <a:lumOff val="15000"/>
                  </a:schemeClr>
                </a:solidFill>
              </a:rPr>
              <a:t>Sonia </a:t>
            </a:r>
            <a:r>
              <a:rPr lang="en-US" sz="2400" dirty="0" err="1">
                <a:solidFill>
                  <a:schemeClr val="tx1">
                    <a:lumMod val="85000"/>
                    <a:lumOff val="15000"/>
                  </a:schemeClr>
                </a:solidFill>
              </a:rPr>
              <a:t>wagner</a:t>
            </a:r>
            <a:r>
              <a:rPr lang="en-US" sz="2400" dirty="0">
                <a:solidFill>
                  <a:schemeClr val="tx1">
                    <a:lumMod val="85000"/>
                    <a:lumOff val="15000"/>
                  </a:schemeClr>
                </a:solidFill>
              </a:rPr>
              <a:t> 23/6/21</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GB" sz="3600" b="0" i="1" dirty="0">
                <a:solidFill>
                  <a:srgbClr val="222222"/>
                </a:solidFill>
                <a:effectLst/>
                <a:latin typeface="Verdana" panose="020B0604030504040204" pitchFamily="34" charset="0"/>
              </a:rPr>
              <a:t>“</a:t>
            </a:r>
            <a:r>
              <a:rPr lang="en-GB" sz="3600" b="1" i="1" dirty="0">
                <a:solidFill>
                  <a:srgbClr val="222222"/>
                </a:solidFill>
                <a:effectLst/>
                <a:latin typeface="Verdana" panose="020B0604030504040204" pitchFamily="34" charset="0"/>
              </a:rPr>
              <a:t>The first fight is inside you.  </a:t>
            </a:r>
            <a:br>
              <a:rPr lang="en-GB" sz="3600" b="0" i="1" dirty="0">
                <a:solidFill>
                  <a:srgbClr val="222222"/>
                </a:solidFill>
                <a:effectLst/>
                <a:latin typeface="Verdana" panose="020B0604030504040204" pitchFamily="34" charset="0"/>
              </a:rPr>
            </a:br>
            <a:r>
              <a:rPr lang="en-GB" sz="3600" b="0" i="1" dirty="0">
                <a:solidFill>
                  <a:srgbClr val="222222"/>
                </a:solidFill>
                <a:effectLst/>
                <a:latin typeface="Verdana" panose="020B0604030504040204" pitchFamily="34" charset="0"/>
              </a:rPr>
              <a:t>That battle is overcoming your fears, steeling your resolve, maintaining an offensive mind set, developing skills, knowledge and personal power, and not succumbing to mediocrity.” </a:t>
            </a:r>
            <a:br>
              <a:rPr lang="en-GB" sz="1050" b="0" i="1" dirty="0">
                <a:solidFill>
                  <a:srgbClr val="222222"/>
                </a:solidFill>
                <a:effectLst/>
                <a:latin typeface="Verdana" panose="020B0604030504040204" pitchFamily="34" charset="0"/>
              </a:rPr>
            </a:b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GB" sz="1200" b="0" i="1" dirty="0">
                <a:solidFill>
                  <a:schemeClr val="bg1"/>
                </a:solidFill>
                <a:effectLst/>
                <a:latin typeface="Verdana" panose="020B0604030504040204" pitchFamily="34" charset="0"/>
              </a:rPr>
              <a:t>The Big 4 of Mental Toughness </a:t>
            </a:r>
            <a:r>
              <a:rPr lang="en-US" sz="1200" dirty="0">
                <a:solidFill>
                  <a:schemeClr val="bg1"/>
                </a:solidFill>
                <a:hlinkClick r:id="rId2"/>
              </a:rPr>
              <a:t>https://sourcesofinsight.com/3-fights/</a:t>
            </a:r>
            <a:endParaRPr lang="en-US" sz="1200" dirty="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643466" y="786383"/>
            <a:ext cx="3517567" cy="2093975"/>
          </a:xfrm>
        </p:spPr>
        <p:txBody>
          <a:bodyPr anchor="b">
            <a:normAutofit/>
          </a:bodyPr>
          <a:lstStyle/>
          <a:p>
            <a:pPr lvl="0"/>
            <a:r>
              <a:rPr lang="en-US" i="1"/>
              <a:t>Common Fears</a:t>
            </a:r>
          </a:p>
        </p:txBody>
      </p:sp>
      <p:sp>
        <p:nvSpPr>
          <p:cNvPr id="14" name="Text Placeholder 3">
            <a:extLst>
              <a:ext uri="{FF2B5EF4-FFF2-40B4-BE49-F238E27FC236}">
                <a16:creationId xmlns:a16="http://schemas.microsoft.com/office/drawing/2014/main" id="{02B7A59A-7441-4BEB-A813-B70E144282BF}"/>
              </a:ext>
            </a:extLst>
          </p:cNvPr>
          <p:cNvSpPr>
            <a:spLocks noGrp="1"/>
          </p:cNvSpPr>
          <p:nvPr>
            <p:ph type="body" sz="half" idx="2"/>
          </p:nvPr>
        </p:nvSpPr>
        <p:spPr>
          <a:xfrm>
            <a:off x="643465" y="3043050"/>
            <a:ext cx="3517567" cy="3064505"/>
          </a:xfrm>
        </p:spPr>
        <p:txBody>
          <a:bodyPr/>
          <a:lstStyle/>
          <a:p>
            <a:endParaRPr lang="en-US"/>
          </a:p>
        </p:txBody>
      </p:sp>
      <p:graphicFrame>
        <p:nvGraphicFramePr>
          <p:cNvPr id="10" name="Subtitle 2">
            <a:extLst>
              <a:ext uri="{FF2B5EF4-FFF2-40B4-BE49-F238E27FC236}">
                <a16:creationId xmlns:a16="http://schemas.microsoft.com/office/drawing/2014/main" id="{A6A31283-F61B-45CC-BE9B-D3BF7FF864D5}"/>
              </a:ext>
            </a:extLst>
          </p:cNvPr>
          <p:cNvGraphicFramePr>
            <a:graphicFrameLocks noGrp="1"/>
          </p:cNvGraphicFramePr>
          <p:nvPr>
            <p:ph idx="1"/>
            <p:extLst>
              <p:ext uri="{D42A27DB-BD31-4B8C-83A1-F6EECF244321}">
                <p14:modId xmlns:p14="http://schemas.microsoft.com/office/powerpoint/2010/main" val="3500398138"/>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277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559576" y="1541392"/>
            <a:ext cx="3517567" cy="2093975"/>
          </a:xfrm>
        </p:spPr>
        <p:txBody>
          <a:bodyPr anchor="b">
            <a:normAutofit fontScale="90000"/>
          </a:bodyPr>
          <a:lstStyle/>
          <a:p>
            <a:r>
              <a:rPr lang="en-US" i="1" dirty="0"/>
              <a:t>Responding to Fears</a:t>
            </a:r>
            <a:br>
              <a:rPr lang="en-US" i="1" dirty="0"/>
            </a:br>
            <a:br>
              <a:rPr lang="en-US" i="1" dirty="0"/>
            </a:br>
            <a:r>
              <a:rPr lang="en-US" sz="1300" i="1" dirty="0">
                <a:solidFill>
                  <a:schemeClr val="accent1"/>
                </a:solidFill>
              </a:rPr>
              <a:t>Unmet childhood emotional  needs can result in problems later  in feeling disconnected or alone.</a:t>
            </a:r>
            <a:br>
              <a:rPr lang="en-US" sz="1300" dirty="0">
                <a:solidFill>
                  <a:schemeClr val="accent1"/>
                </a:solidFill>
              </a:rPr>
            </a:br>
            <a:endParaRPr lang="en-US" sz="1300" i="1" dirty="0"/>
          </a:p>
        </p:txBody>
      </p:sp>
      <p:pic>
        <p:nvPicPr>
          <p:cNvPr id="14" name="Picture 13" descr="A dog playing with a ball&#10;&#10;Description automatically generated with medium confidence">
            <a:extLst>
              <a:ext uri="{FF2B5EF4-FFF2-40B4-BE49-F238E27FC236}">
                <a16:creationId xmlns:a16="http://schemas.microsoft.com/office/drawing/2014/main" id="{2BE182E6-08EC-4660-B678-DACF8DB72B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97822" y="-48670"/>
            <a:ext cx="7594178" cy="6955339"/>
          </a:xfrm>
          <a:prstGeom prst="rect">
            <a:avLst/>
          </a:prstGeom>
        </p:spPr>
      </p:pic>
      <p:sp>
        <p:nvSpPr>
          <p:cNvPr id="8" name="Content Placeholder 3">
            <a:extLst>
              <a:ext uri="{FF2B5EF4-FFF2-40B4-BE49-F238E27FC236}">
                <a16:creationId xmlns:a16="http://schemas.microsoft.com/office/drawing/2014/main" id="{895EA0DE-6178-4101-BA8E-328AFE473A10}"/>
              </a:ext>
            </a:extLst>
          </p:cNvPr>
          <p:cNvSpPr>
            <a:spLocks noGrp="1"/>
          </p:cNvSpPr>
          <p:nvPr>
            <p:ph idx="1"/>
          </p:nvPr>
        </p:nvSpPr>
        <p:spPr>
          <a:xfrm>
            <a:off x="4865615" y="461394"/>
            <a:ext cx="6682920" cy="5821351"/>
          </a:xfrm>
        </p:spPr>
        <p:txBody>
          <a:bodyPr>
            <a:normAutofit fontScale="92500" lnSpcReduction="20000"/>
          </a:bodyPr>
          <a:lstStyle/>
          <a:p>
            <a:pPr marL="0" indent="0">
              <a:lnSpc>
                <a:spcPct val="100000"/>
              </a:lnSpc>
              <a:buNone/>
            </a:pPr>
            <a:r>
              <a:rPr lang="en-US" sz="1600" dirty="0">
                <a:solidFill>
                  <a:schemeClr val="bg1"/>
                </a:solidFill>
              </a:rPr>
              <a:t>Distinguish fear from caution </a:t>
            </a:r>
            <a:r>
              <a:rPr lang="en-US" sz="1600" dirty="0" err="1">
                <a:solidFill>
                  <a:schemeClr val="bg1"/>
                </a:solidFill>
              </a:rPr>
              <a:t>eg</a:t>
            </a:r>
            <a:r>
              <a:rPr lang="en-US" sz="1600" dirty="0">
                <a:solidFill>
                  <a:schemeClr val="bg1"/>
                </a:solidFill>
              </a:rPr>
              <a:t> snarly dog</a:t>
            </a:r>
          </a:p>
          <a:p>
            <a:pPr marL="0" indent="0">
              <a:lnSpc>
                <a:spcPct val="100000"/>
              </a:lnSpc>
              <a:spcBef>
                <a:spcPts val="0"/>
              </a:spcBef>
              <a:spcAft>
                <a:spcPts val="0"/>
              </a:spcAft>
              <a:buNone/>
            </a:pPr>
            <a:endParaRPr lang="en-US" sz="1600" dirty="0">
              <a:solidFill>
                <a:schemeClr val="tx1"/>
              </a:solidFill>
            </a:endParaRPr>
          </a:p>
          <a:p>
            <a:pPr marL="0" indent="0">
              <a:lnSpc>
                <a:spcPct val="100000"/>
              </a:lnSpc>
              <a:spcBef>
                <a:spcPts val="0"/>
              </a:spcBef>
              <a:spcAft>
                <a:spcPts val="0"/>
              </a:spcAft>
              <a:buNone/>
            </a:pPr>
            <a:r>
              <a:rPr lang="en-US" sz="1600" dirty="0">
                <a:solidFill>
                  <a:schemeClr val="tx1"/>
                </a:solidFill>
              </a:rPr>
              <a:t>Investigate the source of the fear. Be</a:t>
            </a:r>
          </a:p>
          <a:p>
            <a:pPr marL="0" indent="0">
              <a:lnSpc>
                <a:spcPct val="100000"/>
              </a:lnSpc>
              <a:spcBef>
                <a:spcPts val="0"/>
              </a:spcBef>
              <a:spcAft>
                <a:spcPts val="0"/>
              </a:spcAft>
              <a:buNone/>
            </a:pPr>
            <a:r>
              <a:rPr lang="en-US" sz="1600" dirty="0">
                <a:solidFill>
                  <a:schemeClr val="tx1"/>
                </a:solidFill>
              </a:rPr>
              <a:t>honest and reassuring but not </a:t>
            </a:r>
          </a:p>
          <a:p>
            <a:pPr marL="0" indent="0">
              <a:lnSpc>
                <a:spcPct val="100000"/>
              </a:lnSpc>
              <a:spcBef>
                <a:spcPts val="0"/>
              </a:spcBef>
              <a:spcAft>
                <a:spcPts val="0"/>
              </a:spcAft>
              <a:buNone/>
            </a:pPr>
            <a:r>
              <a:rPr lang="en-US" sz="1600" dirty="0">
                <a:solidFill>
                  <a:schemeClr val="tx1"/>
                </a:solidFill>
              </a:rPr>
              <a:t>overcompensating so that a skill is learnt</a:t>
            </a:r>
          </a:p>
          <a:p>
            <a:pPr marL="0" indent="0">
              <a:lnSpc>
                <a:spcPct val="100000"/>
              </a:lnSpc>
              <a:spcBef>
                <a:spcPts val="0"/>
              </a:spcBef>
              <a:spcAft>
                <a:spcPts val="0"/>
              </a:spcAft>
              <a:buNone/>
            </a:pPr>
            <a:endParaRPr lang="en-US" sz="1600" dirty="0">
              <a:solidFill>
                <a:schemeClr val="bg1"/>
              </a:solidFill>
            </a:endParaRPr>
          </a:p>
          <a:p>
            <a:pPr marL="0" indent="0">
              <a:lnSpc>
                <a:spcPct val="100000"/>
              </a:lnSpc>
              <a:spcBef>
                <a:spcPts val="0"/>
              </a:spcBef>
              <a:spcAft>
                <a:spcPts val="0"/>
              </a:spcAft>
              <a:buNone/>
            </a:pPr>
            <a:r>
              <a:rPr lang="en-US" sz="1600" dirty="0">
                <a:solidFill>
                  <a:schemeClr val="bg1"/>
                </a:solidFill>
              </a:rPr>
              <a:t>Talk about how you will work together for </a:t>
            </a:r>
          </a:p>
          <a:p>
            <a:pPr marL="0" indent="0">
              <a:lnSpc>
                <a:spcPct val="100000"/>
              </a:lnSpc>
              <a:spcBef>
                <a:spcPts val="0"/>
              </a:spcBef>
              <a:spcAft>
                <a:spcPts val="0"/>
              </a:spcAft>
              <a:buNone/>
            </a:pPr>
            <a:r>
              <a:rPr lang="en-US" sz="1600" dirty="0">
                <a:solidFill>
                  <a:schemeClr val="bg1"/>
                </a:solidFill>
              </a:rPr>
              <a:t>them to master the fear by themselves, </a:t>
            </a:r>
          </a:p>
          <a:p>
            <a:pPr marL="0" indent="0">
              <a:lnSpc>
                <a:spcPct val="100000"/>
              </a:lnSpc>
              <a:spcBef>
                <a:spcPts val="0"/>
              </a:spcBef>
              <a:spcAft>
                <a:spcPts val="0"/>
              </a:spcAft>
              <a:buNone/>
            </a:pPr>
            <a:r>
              <a:rPr lang="en-US" sz="1600" dirty="0">
                <a:solidFill>
                  <a:schemeClr val="bg1"/>
                </a:solidFill>
              </a:rPr>
              <a:t>one step at a time with them in control.</a:t>
            </a:r>
          </a:p>
          <a:p>
            <a:pPr marL="0" indent="0">
              <a:lnSpc>
                <a:spcPct val="100000"/>
              </a:lnSpc>
              <a:spcBef>
                <a:spcPts val="0"/>
              </a:spcBef>
              <a:spcAft>
                <a:spcPts val="0"/>
              </a:spcAft>
              <a:buNone/>
            </a:pPr>
            <a:endParaRPr lang="en-US" sz="1600" dirty="0">
              <a:solidFill>
                <a:schemeClr val="tx1"/>
              </a:solidFill>
            </a:endParaRPr>
          </a:p>
          <a:p>
            <a:pPr marL="0" indent="0">
              <a:lnSpc>
                <a:spcPct val="100000"/>
              </a:lnSpc>
              <a:spcBef>
                <a:spcPts val="0"/>
              </a:spcBef>
              <a:spcAft>
                <a:spcPts val="0"/>
              </a:spcAft>
              <a:buNone/>
            </a:pPr>
            <a:r>
              <a:rPr lang="en-US" sz="1600" dirty="0">
                <a:solidFill>
                  <a:schemeClr val="tx1"/>
                </a:solidFill>
              </a:rPr>
              <a:t>Teach them coping skills: read, turn on a</a:t>
            </a:r>
          </a:p>
          <a:p>
            <a:pPr marL="0" indent="0">
              <a:lnSpc>
                <a:spcPct val="100000"/>
              </a:lnSpc>
              <a:spcBef>
                <a:spcPts val="0"/>
              </a:spcBef>
              <a:spcAft>
                <a:spcPts val="0"/>
              </a:spcAft>
              <a:buNone/>
            </a:pPr>
            <a:r>
              <a:rPr lang="en-US" sz="1600" dirty="0">
                <a:solidFill>
                  <a:schemeClr val="tx1"/>
                </a:solidFill>
              </a:rPr>
              <a:t>light, music, hallway light, hug then to bed,</a:t>
            </a:r>
          </a:p>
          <a:p>
            <a:pPr marL="0" indent="0">
              <a:lnSpc>
                <a:spcPct val="100000"/>
              </a:lnSpc>
              <a:spcBef>
                <a:spcPts val="0"/>
              </a:spcBef>
              <a:spcAft>
                <a:spcPts val="0"/>
              </a:spcAft>
              <a:buNone/>
            </a:pPr>
            <a:r>
              <a:rPr lang="en-US" sz="1600" dirty="0">
                <a:solidFill>
                  <a:schemeClr val="tx1"/>
                </a:solidFill>
              </a:rPr>
              <a:t>investigate room with them, walkie talkies,</a:t>
            </a:r>
          </a:p>
          <a:p>
            <a:pPr marL="0" indent="0">
              <a:lnSpc>
                <a:spcPct val="100000"/>
              </a:lnSpc>
              <a:spcBef>
                <a:spcPts val="0"/>
              </a:spcBef>
              <a:spcAft>
                <a:spcPts val="0"/>
              </a:spcAft>
              <a:buNone/>
            </a:pPr>
            <a:r>
              <a:rPr lang="en-US" sz="1600" dirty="0">
                <a:solidFill>
                  <a:schemeClr val="tx1"/>
                </a:solidFill>
              </a:rPr>
              <a:t>night 1 to night 4 plan.</a:t>
            </a:r>
          </a:p>
          <a:p>
            <a:pPr marL="0" indent="0">
              <a:lnSpc>
                <a:spcPct val="100000"/>
              </a:lnSpc>
              <a:spcBef>
                <a:spcPts val="0"/>
              </a:spcBef>
              <a:spcAft>
                <a:spcPts val="0"/>
              </a:spcAft>
              <a:buNone/>
            </a:pPr>
            <a:endParaRPr lang="en-US" sz="1600" dirty="0">
              <a:solidFill>
                <a:schemeClr val="bg1"/>
              </a:solidFill>
            </a:endParaRPr>
          </a:p>
          <a:p>
            <a:pPr marL="0" indent="0">
              <a:lnSpc>
                <a:spcPct val="100000"/>
              </a:lnSpc>
              <a:spcBef>
                <a:spcPts val="0"/>
              </a:spcBef>
              <a:spcAft>
                <a:spcPts val="0"/>
              </a:spcAft>
              <a:buNone/>
            </a:pPr>
            <a:r>
              <a:rPr lang="en-US" sz="1600" dirty="0">
                <a:solidFill>
                  <a:schemeClr val="bg1"/>
                </a:solidFill>
              </a:rPr>
              <a:t>Build their skills by asking questions like</a:t>
            </a:r>
          </a:p>
          <a:p>
            <a:pPr marL="0" indent="0">
              <a:lnSpc>
                <a:spcPct val="100000"/>
              </a:lnSpc>
              <a:spcBef>
                <a:spcPts val="0"/>
              </a:spcBef>
              <a:spcAft>
                <a:spcPts val="0"/>
              </a:spcAft>
              <a:buNone/>
            </a:pPr>
            <a:r>
              <a:rPr lang="en-US" sz="1600" dirty="0">
                <a:solidFill>
                  <a:schemeClr val="bg1"/>
                </a:solidFill>
              </a:rPr>
              <a:t>“what makes dogs scary” or </a:t>
            </a:r>
          </a:p>
          <a:p>
            <a:pPr marL="0" indent="0">
              <a:lnSpc>
                <a:spcPct val="100000"/>
              </a:lnSpc>
              <a:spcBef>
                <a:spcPts val="0"/>
              </a:spcBef>
              <a:spcAft>
                <a:spcPts val="0"/>
              </a:spcAft>
              <a:buNone/>
            </a:pPr>
            <a:r>
              <a:rPr lang="en-US" sz="1600" dirty="0">
                <a:solidFill>
                  <a:schemeClr val="bg1"/>
                </a:solidFill>
              </a:rPr>
              <a:t>“all dogs or certain dogs”</a:t>
            </a:r>
          </a:p>
          <a:p>
            <a:pPr marL="0" indent="0">
              <a:lnSpc>
                <a:spcPct val="100000"/>
              </a:lnSpc>
              <a:spcBef>
                <a:spcPts val="0"/>
              </a:spcBef>
              <a:spcAft>
                <a:spcPts val="0"/>
              </a:spcAft>
              <a:buNone/>
            </a:pPr>
            <a:endParaRPr lang="en-US" sz="1600" dirty="0">
              <a:solidFill>
                <a:schemeClr val="bg1"/>
              </a:solidFill>
            </a:endParaRPr>
          </a:p>
          <a:p>
            <a:pPr marL="0" indent="0">
              <a:lnSpc>
                <a:spcPct val="100000"/>
              </a:lnSpc>
              <a:spcBef>
                <a:spcPts val="0"/>
              </a:spcBef>
              <a:spcAft>
                <a:spcPts val="0"/>
              </a:spcAft>
              <a:buNone/>
            </a:pPr>
            <a:r>
              <a:rPr lang="en-US" sz="1600" dirty="0" err="1">
                <a:solidFill>
                  <a:schemeClr val="tx1"/>
                </a:solidFill>
              </a:rPr>
              <a:t>Recognise</a:t>
            </a:r>
            <a:r>
              <a:rPr lang="en-US" sz="1600" dirty="0">
                <a:solidFill>
                  <a:schemeClr val="tx1"/>
                </a:solidFill>
              </a:rPr>
              <a:t> efforts and improvements </a:t>
            </a:r>
          </a:p>
          <a:p>
            <a:pPr marL="0" indent="0">
              <a:lnSpc>
                <a:spcPct val="100000"/>
              </a:lnSpc>
              <a:spcBef>
                <a:spcPts val="0"/>
              </a:spcBef>
              <a:spcAft>
                <a:spcPts val="0"/>
              </a:spcAft>
              <a:buNone/>
            </a:pPr>
            <a:r>
              <a:rPr lang="en-US" sz="1600" dirty="0">
                <a:solidFill>
                  <a:schemeClr val="tx1"/>
                </a:solidFill>
              </a:rPr>
              <a:t>and allow for steps backwards. </a:t>
            </a:r>
          </a:p>
          <a:p>
            <a:pPr marL="0" indent="0">
              <a:lnSpc>
                <a:spcPct val="100000"/>
              </a:lnSpc>
              <a:spcBef>
                <a:spcPts val="0"/>
              </a:spcBef>
              <a:spcAft>
                <a:spcPts val="0"/>
              </a:spcAft>
              <a:buNone/>
            </a:pPr>
            <a:r>
              <a:rPr lang="en-US" sz="1600" dirty="0">
                <a:solidFill>
                  <a:schemeClr val="tx1"/>
                </a:solidFill>
              </a:rPr>
              <a:t>Go at their pace.</a:t>
            </a:r>
          </a:p>
          <a:p>
            <a:pPr marL="0" indent="0">
              <a:lnSpc>
                <a:spcPct val="100000"/>
              </a:lnSpc>
              <a:spcBef>
                <a:spcPts val="0"/>
              </a:spcBef>
              <a:spcAft>
                <a:spcPts val="0"/>
              </a:spcAft>
              <a:buNone/>
            </a:pPr>
            <a:endParaRPr lang="en-US" sz="1600" dirty="0">
              <a:solidFill>
                <a:schemeClr val="bg1"/>
              </a:solidFill>
            </a:endParaRPr>
          </a:p>
          <a:p>
            <a:pPr marL="0" indent="0">
              <a:lnSpc>
                <a:spcPct val="100000"/>
              </a:lnSpc>
              <a:spcBef>
                <a:spcPts val="0"/>
              </a:spcBef>
              <a:spcAft>
                <a:spcPts val="0"/>
              </a:spcAft>
              <a:buNone/>
            </a:pPr>
            <a:r>
              <a:rPr lang="en-US" sz="1600" dirty="0">
                <a:solidFill>
                  <a:schemeClr val="bg1"/>
                </a:solidFill>
              </a:rPr>
              <a:t>Ensure routines are in place </a:t>
            </a:r>
            <a:r>
              <a:rPr lang="en-US" sz="1600" dirty="0" err="1">
                <a:solidFill>
                  <a:schemeClr val="bg1"/>
                </a:solidFill>
              </a:rPr>
              <a:t>eg</a:t>
            </a:r>
            <a:r>
              <a:rPr lang="en-US" sz="1600" dirty="0">
                <a:solidFill>
                  <a:schemeClr val="bg1"/>
                </a:solidFill>
              </a:rPr>
              <a:t> steps before bed may include brushing teeth, toilet, 3 books in bed, gratitude story, music, parent exit.  The possibilities are endless!</a:t>
            </a:r>
          </a:p>
          <a:p>
            <a:pPr marL="0" indent="0">
              <a:lnSpc>
                <a:spcPct val="100000"/>
              </a:lnSpc>
              <a:spcBef>
                <a:spcPts val="0"/>
              </a:spcBef>
              <a:spcAft>
                <a:spcPts val="0"/>
              </a:spcAft>
              <a:buNone/>
            </a:pPr>
            <a:endParaRPr lang="en-US" sz="1600" dirty="0">
              <a:solidFill>
                <a:schemeClr val="tx1"/>
              </a:solidFill>
            </a:endParaRPr>
          </a:p>
          <a:p>
            <a:pPr marL="0" indent="0">
              <a:lnSpc>
                <a:spcPct val="100000"/>
              </a:lnSpc>
              <a:spcBef>
                <a:spcPts val="0"/>
              </a:spcBef>
              <a:spcAft>
                <a:spcPts val="0"/>
              </a:spcAft>
              <a:buNone/>
            </a:pPr>
            <a:r>
              <a:rPr lang="en-US" sz="1600" dirty="0">
                <a:solidFill>
                  <a:schemeClr val="tx1"/>
                </a:solidFill>
              </a:rPr>
              <a:t>Consider OOHC factors such as felt safety, speed to trigger, need for control, </a:t>
            </a:r>
            <a:r>
              <a:rPr lang="en-US" sz="1600" dirty="0" err="1">
                <a:solidFill>
                  <a:schemeClr val="tx1"/>
                </a:solidFill>
              </a:rPr>
              <a:t>subconcious</a:t>
            </a:r>
            <a:r>
              <a:rPr lang="en-US" sz="1600" dirty="0">
                <a:solidFill>
                  <a:schemeClr val="tx1"/>
                </a:solidFill>
              </a:rPr>
              <a:t> triggers. </a:t>
            </a:r>
          </a:p>
        </p:txBody>
      </p:sp>
      <p:sp>
        <p:nvSpPr>
          <p:cNvPr id="3" name="Subtitle 2">
            <a:extLst>
              <a:ext uri="{FF2B5EF4-FFF2-40B4-BE49-F238E27FC236}">
                <a16:creationId xmlns:a16="http://schemas.microsoft.com/office/drawing/2014/main" id="{255E1F2F-E259-4EA8-9FFD-3A10AF541859}"/>
              </a:ext>
            </a:extLst>
          </p:cNvPr>
          <p:cNvSpPr>
            <a:spLocks noGrp="1"/>
          </p:cNvSpPr>
          <p:nvPr>
            <p:ph type="body" sz="half" idx="2"/>
          </p:nvPr>
        </p:nvSpPr>
        <p:spPr>
          <a:xfrm>
            <a:off x="643465" y="3043050"/>
            <a:ext cx="3517567" cy="3064505"/>
          </a:xfrm>
        </p:spPr>
        <p:txBody>
          <a:bodyPr>
            <a:normAutofit/>
          </a:bodyPr>
          <a:lstStyle/>
          <a:p>
            <a:r>
              <a:rPr lang="en-US" dirty="0"/>
              <a:t> </a:t>
            </a:r>
          </a:p>
        </p:txBody>
      </p:sp>
    </p:spTree>
    <p:extLst>
      <p:ext uri="{BB962C8B-B14F-4D97-AF65-F5344CB8AC3E}">
        <p14:creationId xmlns:p14="http://schemas.microsoft.com/office/powerpoint/2010/main" val="381574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1097280" y="286603"/>
            <a:ext cx="10058400" cy="1450757"/>
          </a:xfrm>
        </p:spPr>
        <p:txBody>
          <a:bodyPr anchor="b">
            <a:normAutofit/>
          </a:bodyPr>
          <a:lstStyle/>
          <a:p>
            <a:pPr lvl="0"/>
            <a:r>
              <a:rPr lang="en-US" sz="3300" i="1" dirty="0"/>
              <a:t>Responding to Common Specific Fears</a:t>
            </a:r>
          </a:p>
        </p:txBody>
      </p:sp>
      <p:sp>
        <p:nvSpPr>
          <p:cNvPr id="3" name="Subtitle 2">
            <a:extLst>
              <a:ext uri="{FF2B5EF4-FFF2-40B4-BE49-F238E27FC236}">
                <a16:creationId xmlns:a16="http://schemas.microsoft.com/office/drawing/2014/main" id="{255E1F2F-E259-4EA8-9FFD-3A10AF541859}"/>
              </a:ext>
            </a:extLst>
          </p:cNvPr>
          <p:cNvSpPr>
            <a:spLocks noGrp="1"/>
          </p:cNvSpPr>
          <p:nvPr>
            <p:ph sz="half" idx="1"/>
          </p:nvPr>
        </p:nvSpPr>
        <p:spPr>
          <a:xfrm>
            <a:off x="1097280" y="1971675"/>
            <a:ext cx="4293870" cy="3748193"/>
          </a:xfrm>
        </p:spPr>
        <p:txBody>
          <a:bodyPr>
            <a:normAutofit fontScale="47500" lnSpcReduction="20000"/>
          </a:bodyPr>
          <a:lstStyle/>
          <a:p>
            <a:r>
              <a:rPr lang="en-US" sz="2000" b="1" dirty="0"/>
              <a:t>Needles/Doctors/Dentists</a:t>
            </a:r>
          </a:p>
          <a:p>
            <a:pPr>
              <a:spcBef>
                <a:spcPts val="0"/>
              </a:spcBef>
              <a:spcAft>
                <a:spcPts val="0"/>
              </a:spcAft>
              <a:buFont typeface="Wingdings" panose="05000000000000000000" pitchFamily="2" charset="2"/>
              <a:buChar char="Ø"/>
            </a:pPr>
            <a:r>
              <a:rPr lang="en-US" sz="2000" dirty="0"/>
              <a:t> Discuss ahead of time</a:t>
            </a:r>
          </a:p>
          <a:p>
            <a:pPr>
              <a:spcBef>
                <a:spcPts val="0"/>
              </a:spcBef>
              <a:spcAft>
                <a:spcPts val="0"/>
              </a:spcAft>
              <a:buFont typeface="Wingdings" panose="05000000000000000000" pitchFamily="2" charset="2"/>
              <a:buChar char="Ø"/>
            </a:pPr>
            <a:r>
              <a:rPr lang="en-US" sz="2000" dirty="0"/>
              <a:t> Deploy distractions at appropriate time</a:t>
            </a:r>
          </a:p>
          <a:p>
            <a:pPr>
              <a:spcBef>
                <a:spcPts val="0"/>
              </a:spcBef>
              <a:spcAft>
                <a:spcPts val="0"/>
              </a:spcAft>
              <a:buFont typeface="Wingdings" panose="05000000000000000000" pitchFamily="2" charset="2"/>
              <a:buChar char="Ø"/>
            </a:pPr>
            <a:r>
              <a:rPr lang="en-US" sz="2000" dirty="0"/>
              <a:t>Model </a:t>
            </a:r>
            <a:r>
              <a:rPr lang="en-US" sz="2000" dirty="0" err="1"/>
              <a:t>behaviour</a:t>
            </a:r>
            <a:r>
              <a:rPr lang="en-US" sz="2000" dirty="0"/>
              <a:t> you want</a:t>
            </a:r>
          </a:p>
          <a:p>
            <a:pPr>
              <a:spcBef>
                <a:spcPts val="0"/>
              </a:spcBef>
              <a:spcAft>
                <a:spcPts val="0"/>
              </a:spcAft>
              <a:buFont typeface="Wingdings" panose="05000000000000000000" pitchFamily="2" charset="2"/>
              <a:buChar char="Ø"/>
            </a:pPr>
            <a:r>
              <a:rPr lang="en-US" sz="2000" dirty="0"/>
              <a:t> Don’t mention pain, focus on outcome</a:t>
            </a:r>
          </a:p>
          <a:p>
            <a:pPr>
              <a:spcBef>
                <a:spcPts val="0"/>
              </a:spcBef>
              <a:spcAft>
                <a:spcPts val="0"/>
              </a:spcAft>
              <a:buFont typeface="Wingdings" panose="05000000000000000000" pitchFamily="2" charset="2"/>
              <a:buChar char="Ø"/>
            </a:pPr>
            <a:r>
              <a:rPr lang="en-US" sz="2000" dirty="0"/>
              <a:t> Cough once before and once during</a:t>
            </a:r>
          </a:p>
          <a:p>
            <a:r>
              <a:rPr lang="en-US" sz="2000" b="1" dirty="0"/>
              <a:t>Insects, bugs, bees, spiders and snakes</a:t>
            </a:r>
          </a:p>
          <a:p>
            <a:pPr>
              <a:spcBef>
                <a:spcPts val="0"/>
              </a:spcBef>
              <a:spcAft>
                <a:spcPts val="0"/>
              </a:spcAft>
              <a:buFont typeface="Wingdings" panose="05000000000000000000" pitchFamily="2" charset="2"/>
              <a:buChar char="Ø"/>
            </a:pPr>
            <a:r>
              <a:rPr lang="en-US" sz="2000" dirty="0"/>
              <a:t> Go over to them rather than removing them</a:t>
            </a:r>
          </a:p>
          <a:p>
            <a:pPr>
              <a:spcBef>
                <a:spcPts val="0"/>
              </a:spcBef>
              <a:spcAft>
                <a:spcPts val="0"/>
              </a:spcAft>
              <a:buFont typeface="Wingdings" panose="05000000000000000000" pitchFamily="2" charset="2"/>
              <a:buChar char="Ø"/>
            </a:pPr>
            <a:r>
              <a:rPr lang="en-US" sz="2000" dirty="0"/>
              <a:t> Help them understand the bugs are looking for food in the same way as we are through sharing information</a:t>
            </a:r>
          </a:p>
          <a:p>
            <a:pPr>
              <a:spcBef>
                <a:spcPts val="0"/>
              </a:spcBef>
              <a:spcAft>
                <a:spcPts val="0"/>
              </a:spcAft>
              <a:buFont typeface="Wingdings" panose="05000000000000000000" pitchFamily="2" charset="2"/>
              <a:buChar char="Ø"/>
            </a:pPr>
            <a:r>
              <a:rPr lang="en-US" sz="2000" dirty="0"/>
              <a:t> Have them adopt the bug or snakes life for a moment and consider how they go about their day </a:t>
            </a:r>
            <a:r>
              <a:rPr lang="en-US" sz="2000" dirty="0" err="1"/>
              <a:t>eg</a:t>
            </a:r>
            <a:r>
              <a:rPr lang="en-US" sz="2000" dirty="0"/>
              <a:t> spiders eat mosquitoes or are eaten by birds</a:t>
            </a:r>
          </a:p>
          <a:p>
            <a:pPr>
              <a:spcBef>
                <a:spcPts val="0"/>
              </a:spcBef>
              <a:spcAft>
                <a:spcPts val="0"/>
              </a:spcAft>
              <a:buFont typeface="Wingdings" panose="05000000000000000000" pitchFamily="2" charset="2"/>
              <a:buChar char="Ø"/>
            </a:pPr>
            <a:r>
              <a:rPr lang="en-US" sz="2000" dirty="0"/>
              <a:t> Consider raising a cricket colony to aid understanding or catch a </a:t>
            </a:r>
            <a:r>
              <a:rPr lang="en-US" sz="2000" dirty="0" err="1"/>
              <a:t>danny</a:t>
            </a:r>
            <a:r>
              <a:rPr lang="en-US" sz="2000" dirty="0"/>
              <a:t> longlegs and consider safely while in a jar</a:t>
            </a:r>
          </a:p>
          <a:p>
            <a:pPr>
              <a:spcBef>
                <a:spcPts val="0"/>
              </a:spcBef>
              <a:spcAft>
                <a:spcPts val="0"/>
              </a:spcAft>
              <a:buFont typeface="Wingdings" panose="05000000000000000000" pitchFamily="2" charset="2"/>
              <a:buChar char="Ø"/>
            </a:pPr>
            <a:r>
              <a:rPr lang="en-US" sz="2000" dirty="0"/>
              <a:t> Address misconceptions </a:t>
            </a:r>
            <a:r>
              <a:rPr lang="en-US" sz="2000" dirty="0" err="1"/>
              <a:t>eg</a:t>
            </a:r>
            <a:r>
              <a:rPr lang="en-US" sz="2000" dirty="0"/>
              <a:t> which are venomous, bees die after a sting</a:t>
            </a:r>
          </a:p>
          <a:p>
            <a:pPr>
              <a:spcBef>
                <a:spcPts val="0"/>
              </a:spcBef>
              <a:spcAft>
                <a:spcPts val="0"/>
              </a:spcAft>
              <a:buFont typeface="Wingdings" panose="05000000000000000000" pitchFamily="2" charset="2"/>
              <a:buChar char="Ø"/>
            </a:pPr>
            <a:r>
              <a:rPr lang="en-US" sz="2000" dirty="0"/>
              <a:t> Perspective </a:t>
            </a:r>
            <a:r>
              <a:rPr lang="en-US" sz="2000" dirty="0" err="1"/>
              <a:t>eg</a:t>
            </a:r>
            <a:r>
              <a:rPr lang="en-US" sz="2000" dirty="0"/>
              <a:t> falling down hurts yet you still run so bee stings hurt but shouldn’t stop you from being outside</a:t>
            </a:r>
          </a:p>
          <a:p>
            <a:pPr>
              <a:spcBef>
                <a:spcPts val="600"/>
              </a:spcBef>
            </a:pPr>
            <a:r>
              <a:rPr lang="en-US" sz="2000" b="1" dirty="0"/>
              <a:t>Separation Anxiety (babies 6 months+)</a:t>
            </a:r>
          </a:p>
          <a:p>
            <a:pPr>
              <a:spcBef>
                <a:spcPts val="0"/>
              </a:spcBef>
              <a:spcAft>
                <a:spcPts val="0"/>
              </a:spcAft>
              <a:buFont typeface="Wingdings" panose="05000000000000000000" pitchFamily="2" charset="2"/>
              <a:buChar char="Ø"/>
            </a:pPr>
            <a:r>
              <a:rPr lang="en-US" sz="2000" dirty="0"/>
              <a:t>Take them with you</a:t>
            </a:r>
          </a:p>
          <a:p>
            <a:pPr>
              <a:spcBef>
                <a:spcPts val="0"/>
              </a:spcBef>
              <a:spcAft>
                <a:spcPts val="0"/>
              </a:spcAft>
              <a:buFont typeface="Wingdings" panose="05000000000000000000" pitchFamily="2" charset="2"/>
              <a:buChar char="Ø"/>
            </a:pPr>
            <a:r>
              <a:rPr lang="en-US" sz="2000" dirty="0"/>
              <a:t>Tell them when you are leaving and announce when you return.</a:t>
            </a:r>
          </a:p>
          <a:p>
            <a:pPr>
              <a:spcBef>
                <a:spcPts val="0"/>
              </a:spcBef>
              <a:spcAft>
                <a:spcPts val="0"/>
              </a:spcAft>
              <a:buFont typeface="Wingdings" panose="05000000000000000000" pitchFamily="2" charset="2"/>
              <a:buChar char="Ø"/>
            </a:pPr>
            <a:r>
              <a:rPr lang="en-US" sz="2000" dirty="0"/>
              <a:t>Reassure them with a calm voice and confident look.</a:t>
            </a:r>
          </a:p>
          <a:p>
            <a:pPr>
              <a:spcBef>
                <a:spcPts val="0"/>
              </a:spcBef>
              <a:spcAft>
                <a:spcPts val="0"/>
              </a:spcAft>
              <a:buFont typeface="Wingdings" panose="05000000000000000000" pitchFamily="2" charset="2"/>
              <a:buChar char="Ø"/>
            </a:pPr>
            <a:r>
              <a:rPr lang="en-US" sz="2000" dirty="0"/>
              <a:t>Crying out makes it worse</a:t>
            </a:r>
          </a:p>
          <a:p>
            <a:pPr>
              <a:spcBef>
                <a:spcPts val="0"/>
              </a:spcBef>
              <a:spcAft>
                <a:spcPts val="0"/>
              </a:spcAft>
              <a:buFont typeface="Wingdings" panose="05000000000000000000" pitchFamily="2" charset="2"/>
              <a:buChar char="Ø"/>
            </a:pPr>
            <a:endParaRPr lang="en-US" sz="2000" dirty="0"/>
          </a:p>
          <a:p>
            <a:endParaRPr lang="en-US" dirty="0"/>
          </a:p>
          <a:p>
            <a:endParaRPr lang="en-US" dirty="0"/>
          </a:p>
        </p:txBody>
      </p:sp>
      <p:sp>
        <p:nvSpPr>
          <p:cNvPr id="8" name="Content Placeholder 3">
            <a:extLst>
              <a:ext uri="{FF2B5EF4-FFF2-40B4-BE49-F238E27FC236}">
                <a16:creationId xmlns:a16="http://schemas.microsoft.com/office/drawing/2014/main" id="{895EA0DE-6178-4101-BA8E-328AFE473A10}"/>
              </a:ext>
            </a:extLst>
          </p:cNvPr>
          <p:cNvSpPr>
            <a:spLocks noGrp="1"/>
          </p:cNvSpPr>
          <p:nvPr>
            <p:ph sz="half" idx="2"/>
          </p:nvPr>
        </p:nvSpPr>
        <p:spPr>
          <a:xfrm>
            <a:off x="5600700" y="1971675"/>
            <a:ext cx="5554980" cy="4086225"/>
          </a:xfrm>
        </p:spPr>
        <p:txBody>
          <a:bodyPr>
            <a:normAutofit fontScale="47500" lnSpcReduction="20000"/>
          </a:bodyPr>
          <a:lstStyle/>
          <a:p>
            <a:pPr>
              <a:spcBef>
                <a:spcPts val="0"/>
              </a:spcBef>
              <a:spcAft>
                <a:spcPts val="0"/>
              </a:spcAft>
            </a:pPr>
            <a:endParaRPr lang="en-US" sz="1800" b="1" dirty="0"/>
          </a:p>
          <a:p>
            <a:pPr>
              <a:spcBef>
                <a:spcPts val="0"/>
              </a:spcBef>
              <a:spcAft>
                <a:spcPts val="0"/>
              </a:spcAft>
            </a:pPr>
            <a:r>
              <a:rPr lang="en-US" sz="1800" b="1" dirty="0"/>
              <a:t>Dark/Monsters/Intruders</a:t>
            </a:r>
          </a:p>
          <a:p>
            <a:pPr>
              <a:spcBef>
                <a:spcPts val="0"/>
              </a:spcBef>
              <a:spcAft>
                <a:spcPts val="0"/>
              </a:spcAft>
              <a:buFont typeface="Wingdings" panose="05000000000000000000" pitchFamily="2" charset="2"/>
              <a:buChar char="Ø"/>
            </a:pPr>
            <a:r>
              <a:rPr lang="en-US" sz="1800" dirty="0"/>
              <a:t>Talk about it and reassure them they are safe. </a:t>
            </a:r>
          </a:p>
          <a:p>
            <a:pPr>
              <a:spcBef>
                <a:spcPts val="0"/>
              </a:spcBef>
              <a:spcAft>
                <a:spcPts val="0"/>
              </a:spcAft>
              <a:buFont typeface="Wingdings" panose="05000000000000000000" pitchFamily="2" charset="2"/>
              <a:buChar char="Ø"/>
            </a:pPr>
            <a:r>
              <a:rPr lang="en-US" sz="1800" dirty="0"/>
              <a:t>Ask for suggestions on what would make them feel safe or safer </a:t>
            </a:r>
            <a:r>
              <a:rPr lang="en-US" sz="1800" dirty="0" err="1"/>
              <a:t>eg</a:t>
            </a:r>
            <a:r>
              <a:rPr lang="en-US" sz="1800" dirty="0"/>
              <a:t> toy to bed.</a:t>
            </a:r>
          </a:p>
          <a:p>
            <a:pPr>
              <a:spcBef>
                <a:spcPts val="0"/>
              </a:spcBef>
              <a:spcAft>
                <a:spcPts val="0"/>
              </a:spcAft>
              <a:buFont typeface="Wingdings" panose="05000000000000000000" pitchFamily="2" charset="2"/>
              <a:buChar char="Ø"/>
            </a:pPr>
            <a:r>
              <a:rPr lang="en-US" sz="1800" dirty="0"/>
              <a:t>Consider showing them the locks and security.</a:t>
            </a:r>
          </a:p>
          <a:p>
            <a:pPr>
              <a:spcBef>
                <a:spcPts val="0"/>
              </a:spcBef>
              <a:spcAft>
                <a:spcPts val="0"/>
              </a:spcAft>
              <a:buFont typeface="Wingdings" panose="05000000000000000000" pitchFamily="2" charset="2"/>
              <a:buChar char="Ø"/>
            </a:pPr>
            <a:r>
              <a:rPr lang="en-US" sz="1800" dirty="0"/>
              <a:t>Find out if the fear comes from another source </a:t>
            </a:r>
            <a:r>
              <a:rPr lang="en-US" sz="1800" dirty="0" err="1"/>
              <a:t>eg</a:t>
            </a:r>
            <a:r>
              <a:rPr lang="en-US" sz="1800" dirty="0"/>
              <a:t> worry about parent dying</a:t>
            </a:r>
          </a:p>
          <a:p>
            <a:pPr>
              <a:spcBef>
                <a:spcPts val="0"/>
              </a:spcBef>
              <a:spcAft>
                <a:spcPts val="0"/>
              </a:spcAft>
              <a:buFont typeface="Wingdings" panose="05000000000000000000" pitchFamily="2" charset="2"/>
              <a:buChar char="Ø"/>
            </a:pPr>
            <a:r>
              <a:rPr lang="en-US" sz="1800" dirty="0"/>
              <a:t>Night light or lamp available next to their bed</a:t>
            </a:r>
          </a:p>
          <a:p>
            <a:pPr>
              <a:spcBef>
                <a:spcPts val="0"/>
              </a:spcBef>
              <a:spcAft>
                <a:spcPts val="0"/>
              </a:spcAft>
              <a:buFont typeface="Wingdings" panose="05000000000000000000" pitchFamily="2" charset="2"/>
              <a:buChar char="Ø"/>
            </a:pPr>
            <a:r>
              <a:rPr lang="en-US" sz="1800" dirty="0"/>
              <a:t>Exercise during the day</a:t>
            </a:r>
          </a:p>
          <a:p>
            <a:pPr>
              <a:spcBef>
                <a:spcPts val="0"/>
              </a:spcBef>
              <a:spcAft>
                <a:spcPts val="0"/>
              </a:spcAft>
            </a:pPr>
            <a:endParaRPr lang="en-US" sz="1800" dirty="0"/>
          </a:p>
          <a:p>
            <a:pPr>
              <a:spcBef>
                <a:spcPts val="0"/>
              </a:spcBef>
              <a:spcAft>
                <a:spcPts val="0"/>
              </a:spcAft>
            </a:pPr>
            <a:r>
              <a:rPr lang="en-US" sz="1800" b="1" dirty="0"/>
              <a:t>Loud noises</a:t>
            </a:r>
          </a:p>
          <a:p>
            <a:pPr>
              <a:spcBef>
                <a:spcPts val="0"/>
              </a:spcBef>
              <a:spcAft>
                <a:spcPts val="0"/>
              </a:spcAft>
              <a:buFont typeface="Wingdings" panose="05000000000000000000" pitchFamily="2" charset="2"/>
              <a:buChar char="Ø"/>
            </a:pPr>
            <a:r>
              <a:rPr lang="en-US" sz="1800" dirty="0"/>
              <a:t> give warnings before turning on loud machines</a:t>
            </a:r>
          </a:p>
          <a:p>
            <a:pPr>
              <a:spcBef>
                <a:spcPts val="0"/>
              </a:spcBef>
              <a:spcAft>
                <a:spcPts val="0"/>
              </a:spcAft>
              <a:buFont typeface="Wingdings" panose="05000000000000000000" pitchFamily="2" charset="2"/>
              <a:buChar char="Ø"/>
            </a:pPr>
            <a:r>
              <a:rPr lang="en-US" sz="1800" dirty="0"/>
              <a:t> show them how certain items work </a:t>
            </a:r>
            <a:r>
              <a:rPr lang="en-US" sz="1800" dirty="0" err="1"/>
              <a:t>eg</a:t>
            </a:r>
            <a:r>
              <a:rPr lang="en-US" sz="1800" dirty="0"/>
              <a:t> vacuum up a tissue box, your hand over a bath draining</a:t>
            </a:r>
          </a:p>
          <a:p>
            <a:pPr>
              <a:spcBef>
                <a:spcPts val="0"/>
              </a:spcBef>
              <a:spcAft>
                <a:spcPts val="0"/>
              </a:spcAft>
              <a:buFont typeface="Wingdings" panose="05000000000000000000" pitchFamily="2" charset="2"/>
              <a:buChar char="Ø"/>
            </a:pPr>
            <a:r>
              <a:rPr lang="en-US" sz="1800" dirty="0"/>
              <a:t> play games where they create loud noises </a:t>
            </a:r>
            <a:r>
              <a:rPr lang="en-US" sz="1800" dirty="0" err="1"/>
              <a:t>eg</a:t>
            </a:r>
            <a:r>
              <a:rPr lang="en-US" sz="1800" dirty="0"/>
              <a:t> bang on pans</a:t>
            </a:r>
          </a:p>
          <a:p>
            <a:pPr>
              <a:spcBef>
                <a:spcPts val="0"/>
              </a:spcBef>
              <a:spcAft>
                <a:spcPts val="0"/>
              </a:spcAft>
              <a:buFont typeface="Wingdings" panose="05000000000000000000" pitchFamily="2" charset="2"/>
              <a:buChar char="Ø"/>
            </a:pPr>
            <a:r>
              <a:rPr lang="en-US" sz="1800" dirty="0"/>
              <a:t> have them create the specific noise that scares them (empowerment and understanding)</a:t>
            </a:r>
          </a:p>
          <a:p>
            <a:pPr>
              <a:spcBef>
                <a:spcPts val="0"/>
              </a:spcBef>
              <a:spcAft>
                <a:spcPts val="0"/>
              </a:spcAft>
            </a:pPr>
            <a:endParaRPr lang="en-US" sz="1800" b="1" dirty="0"/>
          </a:p>
          <a:p>
            <a:pPr>
              <a:spcBef>
                <a:spcPts val="0"/>
              </a:spcBef>
              <a:spcAft>
                <a:spcPts val="0"/>
              </a:spcAft>
            </a:pPr>
            <a:r>
              <a:rPr lang="en-US" sz="1800" b="1" dirty="0"/>
              <a:t>Death</a:t>
            </a:r>
          </a:p>
          <a:p>
            <a:pPr>
              <a:spcBef>
                <a:spcPts val="0"/>
              </a:spcBef>
              <a:spcAft>
                <a:spcPts val="0"/>
              </a:spcAft>
              <a:buFont typeface="Wingdings" panose="05000000000000000000" pitchFamily="2" charset="2"/>
              <a:buChar char="Ø"/>
            </a:pPr>
            <a:r>
              <a:rPr lang="en-US" sz="1800" dirty="0"/>
              <a:t> lack cognition to perceive reality</a:t>
            </a:r>
          </a:p>
          <a:p>
            <a:pPr>
              <a:spcBef>
                <a:spcPts val="0"/>
              </a:spcBef>
              <a:spcAft>
                <a:spcPts val="0"/>
              </a:spcAft>
              <a:buFont typeface="Wingdings" panose="05000000000000000000" pitchFamily="2" charset="2"/>
              <a:buChar char="Ø"/>
            </a:pPr>
            <a:r>
              <a:rPr lang="en-US" sz="1800" dirty="0"/>
              <a:t> listen, share, discuss and reflect</a:t>
            </a:r>
          </a:p>
          <a:p>
            <a:pPr>
              <a:spcBef>
                <a:spcPts val="0"/>
              </a:spcBef>
              <a:spcAft>
                <a:spcPts val="0"/>
              </a:spcAft>
              <a:buFont typeface="Wingdings" panose="05000000000000000000" pitchFamily="2" charset="2"/>
              <a:buChar char="Ø"/>
            </a:pPr>
            <a:r>
              <a:rPr lang="en-US" sz="1800" dirty="0"/>
              <a:t> talk about your beliefs</a:t>
            </a:r>
          </a:p>
          <a:p>
            <a:pPr>
              <a:spcBef>
                <a:spcPts val="0"/>
              </a:spcBef>
              <a:spcAft>
                <a:spcPts val="0"/>
              </a:spcAft>
              <a:buFont typeface="Wingdings" panose="05000000000000000000" pitchFamily="2" charset="2"/>
              <a:buChar char="Ø"/>
            </a:pPr>
            <a:r>
              <a:rPr lang="en-US" sz="1800" dirty="0"/>
              <a:t> avoid statements like grandma has left us</a:t>
            </a:r>
          </a:p>
          <a:p>
            <a:pPr>
              <a:spcBef>
                <a:spcPts val="0"/>
              </a:spcBef>
              <a:spcAft>
                <a:spcPts val="0"/>
              </a:spcAft>
              <a:buFont typeface="Wingdings" panose="05000000000000000000" pitchFamily="2" charset="2"/>
              <a:buChar char="Ø"/>
            </a:pPr>
            <a:endParaRPr lang="en-US" sz="1200" dirty="0"/>
          </a:p>
          <a:p>
            <a:pPr>
              <a:spcBef>
                <a:spcPts val="0"/>
              </a:spcBef>
              <a:spcAft>
                <a:spcPts val="0"/>
              </a:spcAft>
            </a:pPr>
            <a:r>
              <a:rPr lang="en-US" sz="1200" b="1" dirty="0">
                <a:hlinkClick r:id="rId2"/>
              </a:rPr>
              <a:t>www.keepyourchildsafe.org</a:t>
            </a:r>
            <a:endParaRPr lang="en-US" sz="1200" b="1" dirty="0"/>
          </a:p>
          <a:p>
            <a:pPr>
              <a:spcBef>
                <a:spcPts val="0"/>
              </a:spcBef>
              <a:spcAft>
                <a:spcPts val="0"/>
              </a:spcAft>
            </a:pPr>
            <a:endParaRPr lang="en-US" sz="1200" b="1" dirty="0"/>
          </a:p>
        </p:txBody>
      </p:sp>
      <p:pic>
        <p:nvPicPr>
          <p:cNvPr id="5" name="Picture 4" descr="A picture containing outdoor object, fireworks, palm&#10;&#10;Description automatically generated">
            <a:extLst>
              <a:ext uri="{FF2B5EF4-FFF2-40B4-BE49-F238E27FC236}">
                <a16:creationId xmlns:a16="http://schemas.microsoft.com/office/drawing/2014/main" id="{A9230BC8-2858-44C5-B08B-39A81FC3C3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01968" y="4370480"/>
            <a:ext cx="3374840" cy="1687420"/>
          </a:xfrm>
          <a:prstGeom prst="rect">
            <a:avLst/>
          </a:prstGeom>
        </p:spPr>
      </p:pic>
    </p:spTree>
    <p:extLst>
      <p:ext uri="{BB962C8B-B14F-4D97-AF65-F5344CB8AC3E}">
        <p14:creationId xmlns:p14="http://schemas.microsoft.com/office/powerpoint/2010/main" val="310357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643466" y="786383"/>
            <a:ext cx="3517567" cy="2093975"/>
          </a:xfrm>
        </p:spPr>
        <p:txBody>
          <a:bodyPr anchor="b">
            <a:normAutofit/>
          </a:bodyPr>
          <a:lstStyle/>
          <a:p>
            <a:pPr lvl="0"/>
            <a:r>
              <a:rPr lang="en-US" i="1" dirty="0"/>
              <a:t>Ways to manage triggers</a:t>
            </a:r>
          </a:p>
        </p:txBody>
      </p:sp>
      <p:sp>
        <p:nvSpPr>
          <p:cNvPr id="8" name="Content Placeholder 3">
            <a:extLst>
              <a:ext uri="{FF2B5EF4-FFF2-40B4-BE49-F238E27FC236}">
                <a16:creationId xmlns:a16="http://schemas.microsoft.com/office/drawing/2014/main" id="{895EA0DE-6178-4101-BA8E-328AFE473A10}"/>
              </a:ext>
            </a:extLst>
          </p:cNvPr>
          <p:cNvSpPr>
            <a:spLocks noGrp="1"/>
          </p:cNvSpPr>
          <p:nvPr>
            <p:ph idx="1"/>
          </p:nvPr>
        </p:nvSpPr>
        <p:spPr>
          <a:xfrm>
            <a:off x="5458984" y="812799"/>
            <a:ext cx="5928344" cy="5294757"/>
          </a:xfrm>
        </p:spPr>
        <p:txBody>
          <a:bodyPr>
            <a:normAutofit lnSpcReduction="10000"/>
          </a:bodyPr>
          <a:lstStyle/>
          <a:p>
            <a:pPr>
              <a:spcBef>
                <a:spcPts val="600"/>
              </a:spcBef>
            </a:pPr>
            <a:r>
              <a:rPr lang="en-US" dirty="0"/>
              <a:t>Responding to fears or tantrums in Public Places</a:t>
            </a:r>
          </a:p>
          <a:p>
            <a:pPr>
              <a:spcBef>
                <a:spcPts val="0"/>
              </a:spcBef>
              <a:spcAft>
                <a:spcPts val="0"/>
              </a:spcAft>
            </a:pPr>
            <a:br>
              <a:rPr lang="en-US" dirty="0"/>
            </a:br>
            <a:r>
              <a:rPr lang="en-US" dirty="0"/>
              <a:t>Don’t use consequences when dealing with tantrums or meltdowns – they are out of control – be patient and calm. </a:t>
            </a:r>
          </a:p>
          <a:p>
            <a:pPr>
              <a:spcBef>
                <a:spcPts val="0"/>
              </a:spcBef>
              <a:spcAft>
                <a:spcPts val="0"/>
              </a:spcAft>
            </a:pPr>
            <a:endParaRPr lang="en-US" dirty="0"/>
          </a:p>
          <a:p>
            <a:pPr>
              <a:spcBef>
                <a:spcPts val="0"/>
              </a:spcBef>
              <a:spcAft>
                <a:spcPts val="0"/>
              </a:spcAft>
            </a:pPr>
            <a:r>
              <a:rPr lang="en-US" dirty="0"/>
              <a:t>Prepare a response – If you start getting frustrated or overwhelmed, let me know and we will take a rest before continuing.  </a:t>
            </a:r>
          </a:p>
          <a:p>
            <a:pPr>
              <a:spcBef>
                <a:spcPts val="0"/>
              </a:spcBef>
              <a:spcAft>
                <a:spcPts val="0"/>
              </a:spcAft>
            </a:pPr>
            <a:endParaRPr lang="en-US" dirty="0"/>
          </a:p>
          <a:p>
            <a:pPr>
              <a:spcBef>
                <a:spcPts val="0"/>
              </a:spcBef>
              <a:spcAft>
                <a:spcPts val="0"/>
              </a:spcAft>
            </a:pPr>
            <a:r>
              <a:rPr lang="en-US" dirty="0"/>
              <a:t>Remind them of what you want them to do – accept no, calm voice not raised</a:t>
            </a:r>
          </a:p>
          <a:p>
            <a:pPr>
              <a:spcBef>
                <a:spcPts val="0"/>
              </a:spcBef>
              <a:spcAft>
                <a:spcPts val="0"/>
              </a:spcAft>
            </a:pPr>
            <a:endParaRPr lang="en-US" dirty="0"/>
          </a:p>
          <a:p>
            <a:pPr>
              <a:spcBef>
                <a:spcPts val="0"/>
              </a:spcBef>
              <a:spcAft>
                <a:spcPts val="0"/>
              </a:spcAft>
            </a:pPr>
            <a:r>
              <a:rPr lang="en-US" dirty="0"/>
              <a:t>Leave them at home if they cant handle something – let them know why.</a:t>
            </a:r>
          </a:p>
          <a:p>
            <a:pPr marL="0" indent="0">
              <a:spcBef>
                <a:spcPts val="0"/>
              </a:spcBef>
              <a:spcAft>
                <a:spcPts val="0"/>
              </a:spcAft>
              <a:buNone/>
            </a:pPr>
            <a:endParaRPr lang="en-US" dirty="0"/>
          </a:p>
          <a:p>
            <a:pPr>
              <a:spcBef>
                <a:spcPts val="0"/>
              </a:spcBef>
              <a:spcAft>
                <a:spcPts val="0"/>
              </a:spcAft>
            </a:pPr>
            <a:r>
              <a:rPr lang="en-US" sz="1200" dirty="0">
                <a:hlinkClick r:id="rId2"/>
              </a:rPr>
              <a:t>https://www.empoweringparents.com/article/acting-out-in-public-is-your-childs-behavior-holding-you-hostage/</a:t>
            </a:r>
            <a:endParaRPr lang="en-US" sz="1200"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body" sz="half" idx="2"/>
          </p:nvPr>
        </p:nvSpPr>
        <p:spPr>
          <a:xfrm>
            <a:off x="643465" y="3043050"/>
            <a:ext cx="3517567" cy="3064505"/>
          </a:xfrm>
        </p:spPr>
        <p:txBody>
          <a:bodyPr>
            <a:normAutofit/>
          </a:bodyPr>
          <a:lstStyle/>
          <a:p>
            <a:pPr>
              <a:lnSpc>
                <a:spcPct val="100000"/>
              </a:lnSpc>
            </a:pPr>
            <a:r>
              <a:rPr lang="en-US" sz="1100" dirty="0"/>
              <a:t>Look for anger triggers</a:t>
            </a:r>
          </a:p>
          <a:p>
            <a:pPr>
              <a:lnSpc>
                <a:spcPct val="100000"/>
              </a:lnSpc>
              <a:spcBef>
                <a:spcPts val="0"/>
              </a:spcBef>
              <a:spcAft>
                <a:spcPts val="0"/>
              </a:spcAft>
            </a:pPr>
            <a:r>
              <a:rPr lang="en-US" sz="1100" dirty="0"/>
              <a:t>- hunger</a:t>
            </a:r>
          </a:p>
          <a:p>
            <a:pPr>
              <a:lnSpc>
                <a:spcPct val="100000"/>
              </a:lnSpc>
              <a:spcBef>
                <a:spcPts val="0"/>
              </a:spcBef>
              <a:spcAft>
                <a:spcPts val="0"/>
              </a:spcAft>
            </a:pPr>
            <a:r>
              <a:rPr lang="en-US" sz="1100" dirty="0"/>
              <a:t>- tiredness</a:t>
            </a:r>
          </a:p>
          <a:p>
            <a:pPr>
              <a:lnSpc>
                <a:spcPct val="100000"/>
              </a:lnSpc>
              <a:spcBef>
                <a:spcPts val="0"/>
              </a:spcBef>
              <a:spcAft>
                <a:spcPts val="0"/>
              </a:spcAft>
            </a:pPr>
            <a:r>
              <a:rPr lang="en-US" sz="1100" dirty="0"/>
              <a:t>- stopping an activity they enjoy</a:t>
            </a:r>
          </a:p>
          <a:p>
            <a:pPr>
              <a:lnSpc>
                <a:spcPct val="100000"/>
              </a:lnSpc>
              <a:spcBef>
                <a:spcPts val="0"/>
              </a:spcBef>
              <a:spcAft>
                <a:spcPts val="0"/>
              </a:spcAft>
            </a:pPr>
            <a:r>
              <a:rPr lang="en-US" sz="1100" dirty="0"/>
              <a:t>- frustration (losing a game, low marks, waiting, raining, being told no)</a:t>
            </a:r>
          </a:p>
          <a:p>
            <a:pPr>
              <a:lnSpc>
                <a:spcPct val="100000"/>
              </a:lnSpc>
              <a:spcBef>
                <a:spcPts val="0"/>
              </a:spcBef>
              <a:spcAft>
                <a:spcPts val="0"/>
              </a:spcAft>
            </a:pPr>
            <a:r>
              <a:rPr lang="en-US" sz="1100" dirty="0"/>
              <a:t>- anxiety</a:t>
            </a:r>
          </a:p>
          <a:p>
            <a:pPr>
              <a:lnSpc>
                <a:spcPct val="100000"/>
              </a:lnSpc>
              <a:spcBef>
                <a:spcPts val="0"/>
              </a:spcBef>
              <a:spcAft>
                <a:spcPts val="0"/>
              </a:spcAft>
            </a:pPr>
            <a:r>
              <a:rPr lang="en-US" sz="1100" dirty="0"/>
              <a:t>- sense of justice (ignored, left out, cheating)</a:t>
            </a:r>
          </a:p>
          <a:p>
            <a:pPr>
              <a:lnSpc>
                <a:spcPct val="100000"/>
              </a:lnSpc>
              <a:spcBef>
                <a:spcPts val="0"/>
              </a:spcBef>
              <a:spcAft>
                <a:spcPts val="0"/>
              </a:spcAft>
            </a:pPr>
            <a:endParaRPr lang="en-US" sz="1100" dirty="0"/>
          </a:p>
          <a:p>
            <a:pPr>
              <a:lnSpc>
                <a:spcPct val="100000"/>
              </a:lnSpc>
              <a:spcBef>
                <a:spcPts val="0"/>
              </a:spcBef>
              <a:spcAft>
                <a:spcPts val="0"/>
              </a:spcAft>
            </a:pPr>
            <a:r>
              <a:rPr lang="en-US" sz="1100" dirty="0"/>
              <a:t>Identify which ones you can do something to avoid and which ones you cant. Plan!</a:t>
            </a:r>
          </a:p>
          <a:p>
            <a:pPr>
              <a:lnSpc>
                <a:spcPct val="100000"/>
              </a:lnSpc>
              <a:spcBef>
                <a:spcPts val="0"/>
              </a:spcBef>
              <a:spcAft>
                <a:spcPts val="0"/>
              </a:spcAft>
            </a:pPr>
            <a:endParaRPr lang="en-US" sz="1100" dirty="0"/>
          </a:p>
          <a:p>
            <a:pPr>
              <a:lnSpc>
                <a:spcPct val="100000"/>
              </a:lnSpc>
              <a:spcBef>
                <a:spcPts val="0"/>
              </a:spcBef>
              <a:spcAft>
                <a:spcPts val="0"/>
              </a:spcAft>
            </a:pPr>
            <a:r>
              <a:rPr lang="en-US" sz="1100" dirty="0">
                <a:hlinkClick r:id="rId3"/>
              </a:rPr>
              <a:t>https://www.empoweringparents.com/article/how-to-find-the-behavioral-triggers-that-set-your-kid-off/#:~:text=Once%20you%20identify%20your%20child's,inappropriate%20response%20to%20that%20situation</a:t>
            </a:r>
            <a:endParaRPr lang="en-US" sz="1100" dirty="0"/>
          </a:p>
          <a:p>
            <a:pPr>
              <a:lnSpc>
                <a:spcPct val="100000"/>
              </a:lnSpc>
              <a:spcBef>
                <a:spcPts val="0"/>
              </a:spcBef>
              <a:spcAft>
                <a:spcPts val="0"/>
              </a:spcAft>
            </a:pPr>
            <a:endParaRPr lang="en-US" sz="1100" dirty="0"/>
          </a:p>
          <a:p>
            <a:pPr>
              <a:lnSpc>
                <a:spcPct val="100000"/>
              </a:lnSpc>
            </a:pPr>
            <a:endParaRPr lang="en-US" sz="1100" dirty="0"/>
          </a:p>
        </p:txBody>
      </p:sp>
    </p:spTree>
    <p:extLst>
      <p:ext uri="{BB962C8B-B14F-4D97-AF65-F5344CB8AC3E}">
        <p14:creationId xmlns:p14="http://schemas.microsoft.com/office/powerpoint/2010/main" val="386564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576044" y="800100"/>
            <a:ext cx="11274803" cy="599228"/>
          </a:xfrm>
        </p:spPr>
        <p:txBody>
          <a:bodyPr anchor="b">
            <a:normAutofit/>
          </a:bodyPr>
          <a:lstStyle/>
          <a:p>
            <a:pPr lvl="0"/>
            <a:r>
              <a:rPr lang="en-US" sz="3300" i="1" dirty="0"/>
              <a:t>Specific Circumstances to Consider</a:t>
            </a:r>
          </a:p>
        </p:txBody>
      </p:sp>
      <p:sp>
        <p:nvSpPr>
          <p:cNvPr id="3" name="Subtitle 2">
            <a:extLst>
              <a:ext uri="{FF2B5EF4-FFF2-40B4-BE49-F238E27FC236}">
                <a16:creationId xmlns:a16="http://schemas.microsoft.com/office/drawing/2014/main" id="{255E1F2F-E259-4EA8-9FFD-3A10AF541859}"/>
              </a:ext>
            </a:extLst>
          </p:cNvPr>
          <p:cNvSpPr>
            <a:spLocks noGrp="1"/>
          </p:cNvSpPr>
          <p:nvPr>
            <p:ph sz="half" idx="1"/>
          </p:nvPr>
        </p:nvSpPr>
        <p:spPr>
          <a:xfrm>
            <a:off x="1036320" y="2140690"/>
            <a:ext cx="4293870" cy="3748193"/>
          </a:xfrm>
        </p:spPr>
        <p:txBody>
          <a:bodyPr>
            <a:normAutofit fontScale="92500" lnSpcReduction="10000"/>
          </a:bodyPr>
          <a:lstStyle/>
          <a:p>
            <a:r>
              <a:rPr lang="en-US" b="1" dirty="0"/>
              <a:t>Oppositional Defiance Disorder</a:t>
            </a:r>
          </a:p>
          <a:p>
            <a:pPr>
              <a:spcBef>
                <a:spcPts val="0"/>
              </a:spcBef>
              <a:spcAft>
                <a:spcPts val="0"/>
              </a:spcAft>
            </a:pPr>
            <a:r>
              <a:rPr lang="en-US" dirty="0"/>
              <a:t>- Wont do what they are asked to do</a:t>
            </a:r>
          </a:p>
          <a:p>
            <a:pPr>
              <a:spcBef>
                <a:spcPts val="0"/>
              </a:spcBef>
              <a:spcAft>
                <a:spcPts val="0"/>
              </a:spcAft>
            </a:pPr>
            <a:r>
              <a:rPr lang="en-US" dirty="0"/>
              <a:t>- Get angry and aggressive when asked</a:t>
            </a:r>
          </a:p>
          <a:p>
            <a:pPr>
              <a:spcBef>
                <a:spcPts val="600"/>
              </a:spcBef>
            </a:pPr>
            <a:r>
              <a:rPr lang="en-US" dirty="0"/>
              <a:t>Shows symptoms very often, in a way that interferes with daily activities and for at least six months</a:t>
            </a:r>
          </a:p>
          <a:p>
            <a:pPr>
              <a:spcBef>
                <a:spcPts val="600"/>
              </a:spcBef>
            </a:pPr>
            <a:r>
              <a:rPr lang="en-US" dirty="0"/>
              <a:t>Use rewards chart, praise, short specific instructions, choices, immediate consequences or </a:t>
            </a:r>
            <a:r>
              <a:rPr lang="en-US" dirty="0" err="1"/>
              <a:t>followups</a:t>
            </a:r>
            <a:endParaRPr lang="en-US" dirty="0"/>
          </a:p>
          <a:p>
            <a:pPr>
              <a:spcBef>
                <a:spcPts val="600"/>
              </a:spcBef>
            </a:pPr>
            <a:r>
              <a:rPr lang="en-US" dirty="0"/>
              <a:t>Consult </a:t>
            </a:r>
            <a:r>
              <a:rPr lang="en-US" dirty="0" err="1"/>
              <a:t>paediatrician</a:t>
            </a:r>
            <a:r>
              <a:rPr lang="en-US" dirty="0"/>
              <a:t>, psychiatrist or psychologist to develop a </a:t>
            </a:r>
            <a:r>
              <a:rPr lang="en-US" dirty="0" err="1"/>
              <a:t>behaviour</a:t>
            </a:r>
            <a:r>
              <a:rPr lang="en-US" dirty="0"/>
              <a:t> management plan </a:t>
            </a:r>
          </a:p>
        </p:txBody>
      </p:sp>
      <p:sp>
        <p:nvSpPr>
          <p:cNvPr id="8" name="Content Placeholder 3">
            <a:extLst>
              <a:ext uri="{FF2B5EF4-FFF2-40B4-BE49-F238E27FC236}">
                <a16:creationId xmlns:a16="http://schemas.microsoft.com/office/drawing/2014/main" id="{895EA0DE-6178-4101-BA8E-328AFE473A10}"/>
              </a:ext>
            </a:extLst>
          </p:cNvPr>
          <p:cNvSpPr>
            <a:spLocks noGrp="1"/>
          </p:cNvSpPr>
          <p:nvPr>
            <p:ph sz="half" idx="2"/>
          </p:nvPr>
        </p:nvSpPr>
        <p:spPr>
          <a:xfrm>
            <a:off x="5600700" y="2140690"/>
            <a:ext cx="5554980" cy="4086225"/>
          </a:xfrm>
        </p:spPr>
        <p:txBody>
          <a:bodyPr>
            <a:normAutofit fontScale="92500" lnSpcReduction="10000"/>
          </a:bodyPr>
          <a:lstStyle/>
          <a:p>
            <a:pPr marL="0" indent="0">
              <a:buNone/>
            </a:pPr>
            <a:r>
              <a:rPr lang="en-US" b="1" dirty="0"/>
              <a:t>Autistic or Sensory Processing Disorder</a:t>
            </a:r>
          </a:p>
          <a:p>
            <a:pPr>
              <a:spcBef>
                <a:spcPts val="0"/>
              </a:spcBef>
              <a:spcAft>
                <a:spcPts val="0"/>
              </a:spcAft>
              <a:buFontTx/>
              <a:buChar char="-"/>
            </a:pPr>
            <a:r>
              <a:rPr lang="en-US" dirty="0"/>
              <a:t>Small disruptions to routines</a:t>
            </a:r>
          </a:p>
          <a:p>
            <a:pPr>
              <a:spcBef>
                <a:spcPts val="0"/>
              </a:spcBef>
              <a:spcAft>
                <a:spcPts val="0"/>
              </a:spcAft>
              <a:buFontTx/>
              <a:buChar char="-"/>
            </a:pPr>
            <a:r>
              <a:rPr lang="en-US" dirty="0"/>
              <a:t>Unfamiliar or unpredictable situations</a:t>
            </a:r>
          </a:p>
          <a:p>
            <a:pPr>
              <a:spcBef>
                <a:spcPts val="0"/>
              </a:spcBef>
              <a:spcAft>
                <a:spcPts val="0"/>
              </a:spcAft>
              <a:buFontTx/>
              <a:buChar char="-"/>
            </a:pPr>
            <a:r>
              <a:rPr lang="en-US" dirty="0"/>
              <a:t>Their own or others thoughts and feelings are unclear </a:t>
            </a:r>
          </a:p>
          <a:p>
            <a:pPr marL="0" indent="0">
              <a:buNone/>
            </a:pPr>
            <a:r>
              <a:rPr lang="en-US" dirty="0"/>
              <a:t>Use calming strategies</a:t>
            </a:r>
          </a:p>
          <a:p>
            <a:pPr>
              <a:spcBef>
                <a:spcPts val="0"/>
              </a:spcBef>
              <a:spcAft>
                <a:spcPts val="0"/>
              </a:spcAft>
              <a:buFontTx/>
              <a:buChar char="-"/>
            </a:pPr>
            <a:r>
              <a:rPr lang="en-US" dirty="0"/>
              <a:t>Count slowly to 10</a:t>
            </a:r>
          </a:p>
          <a:p>
            <a:pPr>
              <a:spcBef>
                <a:spcPts val="0"/>
              </a:spcBef>
              <a:spcAft>
                <a:spcPts val="0"/>
              </a:spcAft>
              <a:buFontTx/>
              <a:buChar char="-"/>
            </a:pPr>
            <a:r>
              <a:rPr lang="en-US" dirty="0"/>
              <a:t>Deep breathing</a:t>
            </a:r>
          </a:p>
          <a:p>
            <a:pPr>
              <a:spcBef>
                <a:spcPts val="0"/>
              </a:spcBef>
              <a:spcAft>
                <a:spcPts val="0"/>
              </a:spcAft>
              <a:buFontTx/>
              <a:buChar char="-"/>
            </a:pPr>
            <a:r>
              <a:rPr lang="en-US" dirty="0"/>
              <a:t>Run around yard</a:t>
            </a:r>
          </a:p>
          <a:p>
            <a:pPr>
              <a:spcBef>
                <a:spcPts val="0"/>
              </a:spcBef>
              <a:spcAft>
                <a:spcPts val="0"/>
              </a:spcAft>
              <a:buFontTx/>
              <a:buChar char="-"/>
            </a:pPr>
            <a:r>
              <a:rPr lang="en-US" dirty="0"/>
              <a:t>50 star jumps or trampoline jumps</a:t>
            </a:r>
          </a:p>
          <a:p>
            <a:pPr>
              <a:spcBef>
                <a:spcPts val="0"/>
              </a:spcBef>
              <a:spcAft>
                <a:spcPts val="0"/>
              </a:spcAft>
              <a:buFontTx/>
              <a:buChar char="-"/>
            </a:pPr>
            <a:r>
              <a:rPr lang="en-US" dirty="0"/>
              <a:t>Look at special or </a:t>
            </a:r>
            <a:r>
              <a:rPr lang="en-US" dirty="0" err="1"/>
              <a:t>favourite</a:t>
            </a:r>
            <a:r>
              <a:rPr lang="en-US" dirty="0"/>
              <a:t> things</a:t>
            </a:r>
          </a:p>
          <a:p>
            <a:pPr>
              <a:spcBef>
                <a:spcPts val="0"/>
              </a:spcBef>
              <a:spcAft>
                <a:spcPts val="0"/>
              </a:spcAft>
              <a:buFontTx/>
              <a:buChar char="-"/>
            </a:pPr>
            <a:r>
              <a:rPr lang="en-US" dirty="0"/>
              <a:t>Read </a:t>
            </a:r>
            <a:r>
              <a:rPr lang="en-US" dirty="0" err="1"/>
              <a:t>favourite</a:t>
            </a:r>
            <a:r>
              <a:rPr lang="en-US" dirty="0"/>
              <a:t> book</a:t>
            </a:r>
          </a:p>
          <a:p>
            <a:pPr>
              <a:spcBef>
                <a:spcPts val="0"/>
              </a:spcBef>
              <a:spcAft>
                <a:spcPts val="0"/>
              </a:spcAft>
              <a:buFontTx/>
              <a:buChar char="-"/>
            </a:pPr>
            <a:r>
              <a:rPr lang="en-US" dirty="0"/>
              <a:t>Close eyes for a moment</a:t>
            </a:r>
          </a:p>
          <a:p>
            <a:pPr marL="0" indent="0">
              <a:buNone/>
            </a:pPr>
            <a:r>
              <a:rPr lang="en-US" sz="1200" dirty="0"/>
              <a:t>https://raisingchildren.net.au/autism/health-wellbeing/mental-health/anxiety-asd</a:t>
            </a:r>
          </a:p>
        </p:txBody>
      </p:sp>
      <p:pic>
        <p:nvPicPr>
          <p:cNvPr id="5" name="Picture 4" descr="A picture containing grass, person, child, outdoor&#10;&#10;Description automatically generated">
            <a:extLst>
              <a:ext uri="{FF2B5EF4-FFF2-40B4-BE49-F238E27FC236}">
                <a16:creationId xmlns:a16="http://schemas.microsoft.com/office/drawing/2014/main" id="{BE741887-EF3A-40CE-8C54-BBF0A36F9A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38982" y="118897"/>
            <a:ext cx="2516698" cy="16850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683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glass&#10;&#10;Description automatically generated">
            <a:extLst>
              <a:ext uri="{FF2B5EF4-FFF2-40B4-BE49-F238E27FC236}">
                <a16:creationId xmlns:a16="http://schemas.microsoft.com/office/drawing/2014/main" id="{65E5E404-1787-4B06-BB5F-2F28E56E281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88771" y="4731391"/>
            <a:ext cx="2095876" cy="1900105"/>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643466" y="786383"/>
            <a:ext cx="3517567" cy="2093975"/>
          </a:xfrm>
        </p:spPr>
        <p:txBody>
          <a:bodyPr anchor="b">
            <a:normAutofit/>
          </a:bodyPr>
          <a:lstStyle/>
          <a:p>
            <a:pPr lvl="0"/>
            <a:r>
              <a:rPr lang="en-US" sz="2300" i="1" dirty="0"/>
              <a:t>Persistent, Pervasive and Permanent to Transient, Situational and Specific </a:t>
            </a:r>
            <a:br>
              <a:rPr lang="en-US" sz="2300" i="1" dirty="0"/>
            </a:br>
            <a:endParaRPr lang="en-US" sz="2300" i="1" dirty="0"/>
          </a:p>
        </p:txBody>
      </p:sp>
      <p:sp>
        <p:nvSpPr>
          <p:cNvPr id="8" name="Content Placeholder 2">
            <a:extLst>
              <a:ext uri="{FF2B5EF4-FFF2-40B4-BE49-F238E27FC236}">
                <a16:creationId xmlns:a16="http://schemas.microsoft.com/office/drawing/2014/main" id="{DE2542B7-0FBB-49EC-A03C-85D0E64411FD}"/>
              </a:ext>
            </a:extLst>
          </p:cNvPr>
          <p:cNvSpPr>
            <a:spLocks noGrp="1"/>
          </p:cNvSpPr>
          <p:nvPr>
            <p:ph idx="1"/>
          </p:nvPr>
        </p:nvSpPr>
        <p:spPr>
          <a:xfrm>
            <a:off x="5458984" y="812799"/>
            <a:ext cx="5928344" cy="5596390"/>
          </a:xfrm>
        </p:spPr>
        <p:txBody>
          <a:bodyPr>
            <a:normAutofit fontScale="77500" lnSpcReduction="20000"/>
          </a:bodyPr>
          <a:lstStyle/>
          <a:p>
            <a:pPr marL="0" indent="0">
              <a:buNone/>
            </a:pPr>
            <a:r>
              <a:rPr lang="en-US" sz="1400" b="1" dirty="0"/>
              <a:t>Triggers that transport one back to an original trauma</a:t>
            </a:r>
          </a:p>
          <a:p>
            <a:pPr marL="0" indent="0">
              <a:spcBef>
                <a:spcPts val="0"/>
              </a:spcBef>
              <a:spcAft>
                <a:spcPts val="0"/>
              </a:spcAft>
              <a:buNone/>
            </a:pPr>
            <a:r>
              <a:rPr lang="en-US" sz="1400" dirty="0"/>
              <a:t>Activated by sight, sound, touch, smell and taste </a:t>
            </a:r>
            <a:r>
              <a:rPr lang="en-US" sz="1400" dirty="0" err="1"/>
              <a:t>eg</a:t>
            </a:r>
            <a:r>
              <a:rPr lang="en-US" sz="1400" dirty="0"/>
              <a:t> a father that resembles an abuser, alcohol related to an abuse, anger or pain, food or tobacco, touch or too close or</a:t>
            </a:r>
          </a:p>
          <a:p>
            <a:pPr>
              <a:spcBef>
                <a:spcPts val="0"/>
              </a:spcBef>
              <a:spcAft>
                <a:spcPts val="0"/>
              </a:spcAft>
              <a:buFont typeface="Wingdings" panose="05000000000000000000" pitchFamily="2" charset="2"/>
              <a:buChar char="Ø"/>
            </a:pPr>
            <a:r>
              <a:rPr lang="en-US" sz="1400" dirty="0"/>
              <a:t>Anniversary of a loss (PC/KC/Adoption) or loved one</a:t>
            </a:r>
          </a:p>
          <a:p>
            <a:pPr>
              <a:spcBef>
                <a:spcPts val="0"/>
              </a:spcBef>
              <a:spcAft>
                <a:spcPts val="0"/>
              </a:spcAft>
              <a:buFont typeface="Wingdings" panose="05000000000000000000" pitchFamily="2" charset="2"/>
              <a:buChar char="Ø"/>
            </a:pPr>
            <a:r>
              <a:rPr lang="en-US" sz="1400" dirty="0"/>
              <a:t>Frightening news events</a:t>
            </a:r>
          </a:p>
          <a:p>
            <a:pPr>
              <a:spcBef>
                <a:spcPts val="0"/>
              </a:spcBef>
              <a:spcAft>
                <a:spcPts val="0"/>
              </a:spcAft>
              <a:buFont typeface="Wingdings" panose="05000000000000000000" pitchFamily="2" charset="2"/>
              <a:buChar char="Ø"/>
            </a:pPr>
            <a:r>
              <a:rPr lang="en-US" sz="1400" dirty="0"/>
              <a:t>Too much to do</a:t>
            </a:r>
          </a:p>
          <a:p>
            <a:pPr>
              <a:spcBef>
                <a:spcPts val="0"/>
              </a:spcBef>
              <a:spcAft>
                <a:spcPts val="0"/>
              </a:spcAft>
              <a:buFont typeface="Wingdings" panose="05000000000000000000" pitchFamily="2" charset="2"/>
              <a:buChar char="Ø"/>
            </a:pPr>
            <a:r>
              <a:rPr lang="en-US" sz="1400" dirty="0"/>
              <a:t>End of a relationship</a:t>
            </a:r>
          </a:p>
          <a:p>
            <a:pPr>
              <a:spcBef>
                <a:spcPts val="0"/>
              </a:spcBef>
              <a:spcAft>
                <a:spcPts val="0"/>
              </a:spcAft>
              <a:buFont typeface="Wingdings" panose="05000000000000000000" pitchFamily="2" charset="2"/>
              <a:buChar char="Ø"/>
            </a:pPr>
            <a:r>
              <a:rPr lang="en-US" sz="1400" dirty="0"/>
              <a:t>Too much time alone</a:t>
            </a:r>
          </a:p>
          <a:p>
            <a:pPr>
              <a:spcBef>
                <a:spcPts val="0"/>
              </a:spcBef>
              <a:spcAft>
                <a:spcPts val="0"/>
              </a:spcAft>
              <a:buFont typeface="Wingdings" panose="05000000000000000000" pitchFamily="2" charset="2"/>
              <a:buChar char="Ø"/>
            </a:pPr>
            <a:r>
              <a:rPr lang="en-US" sz="1400" dirty="0"/>
              <a:t>Being judged, </a:t>
            </a:r>
            <a:r>
              <a:rPr lang="en-US" sz="1400" dirty="0" err="1"/>
              <a:t>crticised</a:t>
            </a:r>
            <a:r>
              <a:rPr lang="en-US" sz="1400" dirty="0"/>
              <a:t>, teased or put down</a:t>
            </a:r>
          </a:p>
          <a:p>
            <a:pPr>
              <a:spcBef>
                <a:spcPts val="0"/>
              </a:spcBef>
              <a:spcAft>
                <a:spcPts val="0"/>
              </a:spcAft>
              <a:buFont typeface="Wingdings" panose="05000000000000000000" pitchFamily="2" charset="2"/>
              <a:buChar char="Ø"/>
            </a:pPr>
            <a:r>
              <a:rPr lang="en-US" sz="1400" dirty="0"/>
              <a:t>Harassment, violence or abuse</a:t>
            </a:r>
          </a:p>
          <a:p>
            <a:pPr>
              <a:spcBef>
                <a:spcPts val="0"/>
              </a:spcBef>
              <a:spcAft>
                <a:spcPts val="0"/>
              </a:spcAft>
              <a:buFont typeface="Wingdings" panose="05000000000000000000" pitchFamily="2" charset="2"/>
              <a:buChar char="Ø"/>
            </a:pPr>
            <a:r>
              <a:rPr lang="en-US" sz="1400" dirty="0"/>
              <a:t>Illness, surgery or an accident</a:t>
            </a:r>
          </a:p>
          <a:p>
            <a:pPr>
              <a:spcBef>
                <a:spcPts val="0"/>
              </a:spcBef>
              <a:spcAft>
                <a:spcPts val="0"/>
              </a:spcAft>
              <a:buFont typeface="Wingdings" panose="05000000000000000000" pitchFamily="2" charset="2"/>
              <a:buChar char="Ø"/>
            </a:pPr>
            <a:r>
              <a:rPr lang="en-US" sz="1400" dirty="0"/>
              <a:t>Being yelled at or treated aggressively</a:t>
            </a:r>
          </a:p>
          <a:p>
            <a:pPr>
              <a:spcBef>
                <a:spcPts val="0"/>
              </a:spcBef>
              <a:spcAft>
                <a:spcPts val="0"/>
              </a:spcAft>
              <a:buFont typeface="Wingdings" panose="05000000000000000000" pitchFamily="2" charset="2"/>
              <a:buChar char="Ø"/>
            </a:pPr>
            <a:r>
              <a:rPr lang="en-US" sz="1400" dirty="0"/>
              <a:t>Smells, tastes or noises</a:t>
            </a:r>
          </a:p>
          <a:p>
            <a:pPr>
              <a:spcBef>
                <a:spcPts val="0"/>
              </a:spcBef>
              <a:spcAft>
                <a:spcPts val="0"/>
              </a:spcAft>
              <a:buFont typeface="Wingdings" panose="05000000000000000000" pitchFamily="2" charset="2"/>
              <a:buChar char="Ø"/>
            </a:pPr>
            <a:r>
              <a:rPr lang="en-US" sz="1400" dirty="0"/>
              <a:t>Humiliating or disappointing experience</a:t>
            </a:r>
          </a:p>
          <a:p>
            <a:pPr>
              <a:spcBef>
                <a:spcPts val="0"/>
              </a:spcBef>
              <a:spcAft>
                <a:spcPts val="0"/>
              </a:spcAft>
            </a:pPr>
            <a:r>
              <a:rPr lang="en-US" sz="1400" dirty="0">
                <a:hlinkClick r:id="rId4"/>
              </a:rPr>
              <a:t>https://www.mentalhelp.net/recovery-and-wellness/triggers/</a:t>
            </a:r>
            <a:endParaRPr lang="en-US" sz="1400" dirty="0"/>
          </a:p>
          <a:p>
            <a:pPr>
              <a:spcBef>
                <a:spcPts val="0"/>
              </a:spcBef>
              <a:spcAft>
                <a:spcPts val="0"/>
              </a:spcAft>
            </a:pPr>
            <a:endParaRPr lang="en-US" sz="1400" dirty="0"/>
          </a:p>
          <a:p>
            <a:pPr marL="0" indent="0">
              <a:spcBef>
                <a:spcPts val="0"/>
              </a:spcBef>
              <a:spcAft>
                <a:spcPts val="0"/>
              </a:spcAft>
              <a:buNone/>
            </a:pPr>
            <a:r>
              <a:rPr lang="en-US" sz="1400" b="1" dirty="0"/>
              <a:t>Likelihood of future trauma </a:t>
            </a:r>
            <a:r>
              <a:rPr lang="en-US" sz="1400" dirty="0"/>
              <a:t>impacted when in an unstable or unsafe environment, separation from parent, serious illness, abuse or neglect or intrusive medical procedures.</a:t>
            </a:r>
          </a:p>
          <a:p>
            <a:pPr>
              <a:spcBef>
                <a:spcPts val="0"/>
              </a:spcBef>
              <a:spcAft>
                <a:spcPts val="0"/>
              </a:spcAft>
            </a:pPr>
            <a:endParaRPr lang="en-US" sz="1400" dirty="0"/>
          </a:p>
          <a:p>
            <a:pPr marL="0" indent="0">
              <a:spcBef>
                <a:spcPts val="0"/>
              </a:spcBef>
              <a:spcAft>
                <a:spcPts val="0"/>
              </a:spcAft>
              <a:buNone/>
            </a:pPr>
            <a:r>
              <a:rPr lang="en-US" sz="1400" dirty="0"/>
              <a:t>Children can </a:t>
            </a:r>
            <a:r>
              <a:rPr lang="en-US" sz="1400" b="1" dirty="0"/>
              <a:t>regress</a:t>
            </a:r>
            <a:r>
              <a:rPr lang="en-US" sz="1400" dirty="0"/>
              <a:t> to earlier stage in life where they felt safe, think the event is their fault, have sleep disorders or feel helpless</a:t>
            </a:r>
          </a:p>
          <a:p>
            <a:pPr marL="0" indent="0">
              <a:buNone/>
            </a:pPr>
            <a:r>
              <a:rPr lang="en-US" sz="1400" b="1" dirty="0"/>
              <a:t>Treatment</a:t>
            </a:r>
          </a:p>
          <a:p>
            <a:pPr>
              <a:spcBef>
                <a:spcPts val="0"/>
              </a:spcBef>
              <a:spcAft>
                <a:spcPts val="0"/>
              </a:spcAft>
              <a:buFont typeface="Wingdings" panose="05000000000000000000" pitchFamily="2" charset="2"/>
              <a:buChar char="Ø"/>
            </a:pPr>
            <a:r>
              <a:rPr lang="en-US" sz="1400" dirty="0">
                <a:solidFill>
                  <a:schemeClr val="tx1"/>
                </a:solidFill>
              </a:rPr>
              <a:t>Co regulation, understanding and reconnection, neutrality, normalize, name the escalating signs</a:t>
            </a:r>
          </a:p>
          <a:p>
            <a:pPr>
              <a:spcBef>
                <a:spcPts val="0"/>
              </a:spcBef>
              <a:spcAft>
                <a:spcPts val="0"/>
              </a:spcAft>
              <a:buFont typeface="Wingdings" panose="05000000000000000000" pitchFamily="2" charset="2"/>
              <a:buChar char="Ø"/>
            </a:pPr>
            <a:r>
              <a:rPr lang="en-US" sz="1400" dirty="0">
                <a:solidFill>
                  <a:schemeClr val="tx1"/>
                </a:solidFill>
              </a:rPr>
              <a:t>Berry Street – break in, breakout and build up model</a:t>
            </a:r>
          </a:p>
          <a:p>
            <a:pPr>
              <a:spcBef>
                <a:spcPts val="0"/>
              </a:spcBef>
              <a:spcAft>
                <a:spcPts val="0"/>
              </a:spcAft>
              <a:buFont typeface="Wingdings" panose="05000000000000000000" pitchFamily="2" charset="2"/>
              <a:buChar char="Ø"/>
            </a:pPr>
            <a:r>
              <a:rPr lang="en-US" sz="1400" dirty="0">
                <a:solidFill>
                  <a:schemeClr val="tx1"/>
                </a:solidFill>
              </a:rPr>
              <a:t>Somatic experiencing/CBT/</a:t>
            </a:r>
            <a:r>
              <a:rPr lang="en-US" sz="1400" dirty="0" err="1">
                <a:solidFill>
                  <a:schemeClr val="tx1"/>
                </a:solidFill>
              </a:rPr>
              <a:t>EMDRStepladder</a:t>
            </a:r>
            <a:r>
              <a:rPr lang="en-US" sz="1400" dirty="0">
                <a:solidFill>
                  <a:schemeClr val="tx1"/>
                </a:solidFill>
              </a:rPr>
              <a:t> approach</a:t>
            </a:r>
          </a:p>
          <a:p>
            <a:pPr>
              <a:spcBef>
                <a:spcPts val="0"/>
              </a:spcBef>
              <a:spcAft>
                <a:spcPts val="0"/>
              </a:spcAft>
              <a:buFont typeface="Wingdings" panose="05000000000000000000" pitchFamily="2" charset="2"/>
              <a:buChar char="Ø"/>
            </a:pPr>
            <a:r>
              <a:rPr lang="en-US" sz="1400" dirty="0">
                <a:solidFill>
                  <a:schemeClr val="tx1"/>
                </a:solidFill>
              </a:rPr>
              <a:t>Learnt phrasing and role plays</a:t>
            </a:r>
          </a:p>
          <a:p>
            <a:pPr>
              <a:spcBef>
                <a:spcPts val="0"/>
              </a:spcBef>
              <a:spcAft>
                <a:spcPts val="0"/>
              </a:spcAft>
              <a:buFont typeface="Wingdings" panose="05000000000000000000" pitchFamily="2" charset="2"/>
              <a:buChar char="Ø"/>
            </a:pPr>
            <a:r>
              <a:rPr lang="en-US" sz="1400" dirty="0">
                <a:solidFill>
                  <a:schemeClr val="tx1"/>
                </a:solidFill>
              </a:rPr>
              <a:t>Social Stories or Social Skills Classes</a:t>
            </a:r>
          </a:p>
          <a:p>
            <a:pPr>
              <a:spcBef>
                <a:spcPts val="0"/>
              </a:spcBef>
              <a:spcAft>
                <a:spcPts val="0"/>
              </a:spcAft>
              <a:buFont typeface="Wingdings" panose="05000000000000000000" pitchFamily="2" charset="2"/>
              <a:buChar char="Ø"/>
            </a:pPr>
            <a:r>
              <a:rPr lang="en-US" sz="1400" dirty="0">
                <a:solidFill>
                  <a:schemeClr val="tx1"/>
                </a:solidFill>
              </a:rPr>
              <a:t>Relaxation</a:t>
            </a:r>
          </a:p>
          <a:p>
            <a:pPr>
              <a:spcBef>
                <a:spcPts val="0"/>
              </a:spcBef>
              <a:spcAft>
                <a:spcPts val="0"/>
              </a:spcAft>
              <a:buFont typeface="Wingdings" panose="05000000000000000000" pitchFamily="2" charset="2"/>
              <a:buChar char="Ø"/>
            </a:pPr>
            <a:r>
              <a:rPr lang="en-US" sz="1400" dirty="0">
                <a:solidFill>
                  <a:schemeClr val="tx1"/>
                </a:solidFill>
              </a:rPr>
              <a:t> Training</a:t>
            </a:r>
          </a:p>
          <a:p>
            <a:pPr>
              <a:spcBef>
                <a:spcPts val="0"/>
              </a:spcBef>
              <a:spcAft>
                <a:spcPts val="0"/>
              </a:spcAft>
              <a:buFont typeface="Wingdings" panose="05000000000000000000" pitchFamily="2" charset="2"/>
              <a:buChar char="Ø"/>
            </a:pPr>
            <a:r>
              <a:rPr lang="en-US" sz="1400" dirty="0">
                <a:solidFill>
                  <a:schemeClr val="tx1"/>
                </a:solidFill>
              </a:rPr>
              <a:t>Medication</a:t>
            </a:r>
          </a:p>
          <a:p>
            <a:pPr>
              <a:spcBef>
                <a:spcPts val="0"/>
              </a:spcBef>
              <a:spcAft>
                <a:spcPts val="0"/>
              </a:spcAft>
              <a:buFont typeface="Wingdings" panose="05000000000000000000" pitchFamily="2" charset="2"/>
              <a:buChar char="Ø"/>
            </a:pPr>
            <a:r>
              <a:rPr lang="en-US" sz="1400" dirty="0">
                <a:solidFill>
                  <a:schemeClr val="tx1"/>
                </a:solidFill>
              </a:rPr>
              <a:t>Journals</a:t>
            </a:r>
          </a:p>
          <a:p>
            <a:pPr>
              <a:spcBef>
                <a:spcPts val="0"/>
              </a:spcBef>
              <a:spcAft>
                <a:spcPts val="0"/>
              </a:spcAft>
              <a:buFont typeface="Wingdings" panose="05000000000000000000" pitchFamily="2" charset="2"/>
              <a:buChar char="Ø"/>
            </a:pPr>
            <a:r>
              <a:rPr lang="en-US" sz="1400" dirty="0">
                <a:solidFill>
                  <a:schemeClr val="tx1"/>
                </a:solidFill>
              </a:rPr>
              <a:t>Time with friends</a:t>
            </a:r>
          </a:p>
          <a:p>
            <a:pPr>
              <a:spcBef>
                <a:spcPts val="0"/>
              </a:spcBef>
              <a:spcAft>
                <a:spcPts val="0"/>
              </a:spcAft>
              <a:buFont typeface="Wingdings" panose="05000000000000000000" pitchFamily="2" charset="2"/>
              <a:buChar char="Ø"/>
            </a:pPr>
            <a:r>
              <a:rPr lang="en-US" sz="1400" dirty="0">
                <a:solidFill>
                  <a:schemeClr val="tx1"/>
                </a:solidFill>
              </a:rPr>
              <a:t>Exercise</a:t>
            </a:r>
          </a:p>
          <a:p>
            <a:pPr marL="0" indent="0">
              <a:spcBef>
                <a:spcPts val="0"/>
              </a:spcBef>
              <a:spcAft>
                <a:spcPts val="0"/>
              </a:spcAft>
              <a:buNone/>
            </a:pPr>
            <a:endParaRPr lang="en-US" sz="1400" dirty="0">
              <a:solidFill>
                <a:schemeClr val="tx1"/>
              </a:solidFill>
            </a:endParaRPr>
          </a:p>
          <a:p>
            <a:pPr>
              <a:spcBef>
                <a:spcPts val="0"/>
              </a:spcBef>
              <a:spcAft>
                <a:spcPts val="0"/>
              </a:spcAft>
            </a:pPr>
            <a:endParaRPr lang="en-US" dirty="0"/>
          </a:p>
          <a:p>
            <a:endParaRPr lang="en-US" dirty="0"/>
          </a:p>
          <a:p>
            <a:endParaRPr lang="en-US" dirty="0"/>
          </a:p>
          <a:p>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body" sz="half" idx="2"/>
          </p:nvPr>
        </p:nvSpPr>
        <p:spPr>
          <a:xfrm>
            <a:off x="643465" y="3043050"/>
            <a:ext cx="3517567" cy="3064505"/>
          </a:xfrm>
        </p:spPr>
        <p:txBody>
          <a:bodyPr>
            <a:normAutofit/>
          </a:bodyPr>
          <a:lstStyle/>
          <a:p>
            <a:pPr marL="285750" indent="-285750">
              <a:buFontTx/>
              <a:buChar char="-"/>
            </a:pPr>
            <a:r>
              <a:rPr lang="en-US" dirty="0"/>
              <a:t>Withdraw from activities</a:t>
            </a:r>
          </a:p>
          <a:p>
            <a:pPr marL="285750" indent="-285750">
              <a:buFontTx/>
              <a:buChar char="-"/>
            </a:pPr>
            <a:r>
              <a:rPr lang="en-US" dirty="0"/>
              <a:t>Disruptive </a:t>
            </a:r>
            <a:r>
              <a:rPr lang="en-US" dirty="0" err="1"/>
              <a:t>behaviour</a:t>
            </a:r>
            <a:endParaRPr lang="en-US" dirty="0"/>
          </a:p>
          <a:p>
            <a:pPr marL="285750" indent="-285750">
              <a:buFontTx/>
              <a:buChar char="-"/>
            </a:pPr>
            <a:r>
              <a:rPr lang="en-US" dirty="0"/>
              <a:t>Compulsive </a:t>
            </a:r>
            <a:r>
              <a:rPr lang="en-US" dirty="0" err="1"/>
              <a:t>behaviour</a:t>
            </a:r>
            <a:endParaRPr lang="en-US" dirty="0"/>
          </a:p>
          <a:p>
            <a:pPr marL="285750" indent="-285750">
              <a:buFontTx/>
              <a:buChar char="-"/>
            </a:pPr>
            <a:r>
              <a:rPr lang="en-US" dirty="0"/>
              <a:t>Panic attacks</a:t>
            </a:r>
          </a:p>
          <a:p>
            <a:pPr marL="285750" indent="-285750">
              <a:buFontTx/>
              <a:buChar char="-"/>
            </a:pPr>
            <a:r>
              <a:rPr lang="en-US" dirty="0"/>
              <a:t>Obsessive worrying / fixation</a:t>
            </a:r>
          </a:p>
        </p:txBody>
      </p:sp>
    </p:spTree>
    <p:extLst>
      <p:ext uri="{BB962C8B-B14F-4D97-AF65-F5344CB8AC3E}">
        <p14:creationId xmlns:p14="http://schemas.microsoft.com/office/powerpoint/2010/main" val="334784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643466" y="786383"/>
            <a:ext cx="3517567" cy="2093975"/>
          </a:xfrm>
        </p:spPr>
        <p:txBody>
          <a:bodyPr anchor="b">
            <a:normAutofit/>
          </a:bodyPr>
          <a:lstStyle/>
          <a:p>
            <a:pPr lvl="0"/>
            <a:r>
              <a:rPr lang="en-US" sz="2300" i="1" dirty="0"/>
              <a:t>RESOURCES</a:t>
            </a:r>
          </a:p>
        </p:txBody>
      </p:sp>
      <p:sp>
        <p:nvSpPr>
          <p:cNvPr id="8" name="Content Placeholder 2">
            <a:extLst>
              <a:ext uri="{FF2B5EF4-FFF2-40B4-BE49-F238E27FC236}">
                <a16:creationId xmlns:a16="http://schemas.microsoft.com/office/drawing/2014/main" id="{DE2542B7-0FBB-49EC-A03C-85D0E64411FD}"/>
              </a:ext>
            </a:extLst>
          </p:cNvPr>
          <p:cNvSpPr>
            <a:spLocks noGrp="1"/>
          </p:cNvSpPr>
          <p:nvPr>
            <p:ph idx="1"/>
          </p:nvPr>
        </p:nvSpPr>
        <p:spPr>
          <a:xfrm>
            <a:off x="5458984" y="812799"/>
            <a:ext cx="5928344" cy="5294757"/>
          </a:xfrm>
        </p:spPr>
        <p:txBody>
          <a:bodyPr>
            <a:normAutofit fontScale="92500" lnSpcReduction="10000"/>
          </a:bodyPr>
          <a:lstStyle/>
          <a:p>
            <a:pPr>
              <a:spcBef>
                <a:spcPts val="600"/>
              </a:spcBef>
              <a:spcAft>
                <a:spcPts val="600"/>
              </a:spcAft>
            </a:pPr>
            <a:r>
              <a:rPr lang="en-US" sz="1600" dirty="0">
                <a:solidFill>
                  <a:srgbClr val="00B0F0"/>
                </a:solidFill>
                <a:hlinkClick r:id="rId2">
                  <a:extLst>
                    <a:ext uri="{A12FA001-AC4F-418D-AE19-62706E023703}">
                      <ahyp:hlinkClr xmlns:ahyp="http://schemas.microsoft.com/office/drawing/2018/hyperlinkcolor" val="tx"/>
                    </a:ext>
                  </a:extLst>
                </a:hlinkClick>
              </a:rPr>
              <a:t>https://www.betterhealth.vic.gov.au/health/conditionsandtreatments/fear-and-anxiety-children</a:t>
            </a:r>
            <a:endParaRPr lang="en-US" sz="1600" dirty="0">
              <a:solidFill>
                <a:srgbClr val="00B0F0"/>
              </a:solidFill>
            </a:endParaRPr>
          </a:p>
          <a:p>
            <a:pPr>
              <a:spcBef>
                <a:spcPts val="600"/>
              </a:spcBef>
              <a:spcAft>
                <a:spcPts val="600"/>
              </a:spcAft>
            </a:pPr>
            <a:r>
              <a:rPr lang="en-US" sz="1600" dirty="0">
                <a:solidFill>
                  <a:srgbClr val="00B0F0"/>
                </a:solidFill>
                <a:hlinkClick r:id="rId3">
                  <a:extLst>
                    <a:ext uri="{A12FA001-AC4F-418D-AE19-62706E023703}">
                      <ahyp:hlinkClr xmlns:ahyp="http://schemas.microsoft.com/office/drawing/2018/hyperlinkcolor" val="tx"/>
                    </a:ext>
                  </a:extLst>
                </a:hlinkClick>
              </a:rPr>
              <a:t>https://childmind.org/article/help-children-manage-fears/</a:t>
            </a:r>
            <a:endParaRPr lang="en-US" sz="1600" dirty="0">
              <a:solidFill>
                <a:srgbClr val="00B0F0"/>
              </a:solidFill>
            </a:endParaRPr>
          </a:p>
          <a:p>
            <a:pPr>
              <a:spcBef>
                <a:spcPts val="600"/>
              </a:spcBef>
              <a:spcAft>
                <a:spcPts val="600"/>
              </a:spcAft>
            </a:pPr>
            <a:r>
              <a:rPr lang="en-US" sz="1600" dirty="0">
                <a:solidFill>
                  <a:srgbClr val="00B0F0"/>
                </a:solidFill>
                <a:hlinkClick r:id="rId4">
                  <a:extLst>
                    <a:ext uri="{A12FA001-AC4F-418D-AE19-62706E023703}">
                      <ahyp:hlinkClr xmlns:ahyp="http://schemas.microsoft.com/office/drawing/2018/hyperlinkcolor" val="tx"/>
                    </a:ext>
                  </a:extLst>
                </a:hlinkClick>
              </a:rPr>
              <a:t>https://www.mentalhelp.net/recovery-and-wellness/triggers/</a:t>
            </a:r>
            <a:endParaRPr lang="en-US" sz="1600" dirty="0">
              <a:solidFill>
                <a:srgbClr val="00B0F0"/>
              </a:solidFill>
            </a:endParaRPr>
          </a:p>
          <a:p>
            <a:pPr>
              <a:spcBef>
                <a:spcPts val="600"/>
              </a:spcBef>
              <a:spcAft>
                <a:spcPts val="600"/>
              </a:spcAft>
            </a:pPr>
            <a:r>
              <a:rPr lang="en-US" sz="1600" dirty="0">
                <a:solidFill>
                  <a:srgbClr val="00B0F0"/>
                </a:solidFill>
                <a:hlinkClick r:id="rId5">
                  <a:extLst>
                    <a:ext uri="{A12FA001-AC4F-418D-AE19-62706E023703}">
                      <ahyp:hlinkClr xmlns:ahyp="http://schemas.microsoft.com/office/drawing/2018/hyperlinkcolor" val="tx"/>
                    </a:ext>
                  </a:extLst>
                </a:hlinkClick>
              </a:rPr>
              <a:t>https://raisingchildren.net.au/autism/health-wellbeing/mental-health/anxiety-asd</a:t>
            </a:r>
            <a:endParaRPr lang="en-US" sz="1600" dirty="0">
              <a:solidFill>
                <a:srgbClr val="00B0F0"/>
              </a:solidFill>
            </a:endParaRPr>
          </a:p>
          <a:p>
            <a:pPr>
              <a:spcBef>
                <a:spcPts val="600"/>
              </a:spcBef>
              <a:spcAft>
                <a:spcPts val="600"/>
              </a:spcAft>
            </a:pPr>
            <a:r>
              <a:rPr lang="en-US" sz="1600" dirty="0">
                <a:solidFill>
                  <a:srgbClr val="00B0F0"/>
                </a:solidFill>
                <a:hlinkClick r:id="rId6">
                  <a:extLst>
                    <a:ext uri="{A12FA001-AC4F-418D-AE19-62706E023703}">
                      <ahyp:hlinkClr xmlns:ahyp="http://schemas.microsoft.com/office/drawing/2018/hyperlinkcolor" val="tx"/>
                    </a:ext>
                  </a:extLst>
                </a:hlinkClick>
              </a:rPr>
              <a:t>https://www.empoweringparents.com/article/how-to-find-the-behavioral-triggers-that-set-your-kid-off/#:~:text=Once%20you%20identify%20your%20child's,inappropriate%20response%20to%20that%20situation</a:t>
            </a:r>
            <a:endParaRPr lang="en-US" sz="1600" dirty="0">
              <a:solidFill>
                <a:srgbClr val="00B0F0"/>
              </a:solidFill>
            </a:endParaRPr>
          </a:p>
          <a:p>
            <a:pPr>
              <a:spcBef>
                <a:spcPts val="600"/>
              </a:spcBef>
              <a:spcAft>
                <a:spcPts val="600"/>
              </a:spcAft>
            </a:pPr>
            <a:r>
              <a:rPr lang="en-US" sz="1600" dirty="0">
                <a:solidFill>
                  <a:srgbClr val="00B0F0"/>
                </a:solidFill>
                <a:hlinkClick r:id="rId7">
                  <a:extLst>
                    <a:ext uri="{A12FA001-AC4F-418D-AE19-62706E023703}">
                      <ahyp:hlinkClr xmlns:ahyp="http://schemas.microsoft.com/office/drawing/2018/hyperlinkcolor" val="tx"/>
                    </a:ext>
                  </a:extLst>
                </a:hlinkClick>
              </a:rPr>
              <a:t>https://www.empoweringparents.com/article/acting-out-in-public-is-your-childs-behavior-holding-you-hostage/</a:t>
            </a:r>
            <a:endParaRPr lang="en-US" sz="1600" dirty="0">
              <a:solidFill>
                <a:srgbClr val="00B0F0"/>
              </a:solidFill>
            </a:endParaRPr>
          </a:p>
          <a:p>
            <a:pPr>
              <a:spcBef>
                <a:spcPts val="600"/>
              </a:spcBef>
              <a:spcAft>
                <a:spcPts val="600"/>
              </a:spcAft>
            </a:pPr>
            <a:r>
              <a:rPr lang="en-US" sz="1600" dirty="0">
                <a:solidFill>
                  <a:srgbClr val="00B0F0"/>
                </a:solidFill>
                <a:hlinkClick r:id="rId8">
                  <a:extLst>
                    <a:ext uri="{A12FA001-AC4F-418D-AE19-62706E023703}">
                      <ahyp:hlinkClr xmlns:ahyp="http://schemas.microsoft.com/office/drawing/2018/hyperlinkcolor" val="tx"/>
                    </a:ext>
                  </a:extLst>
                </a:hlinkClick>
              </a:rPr>
              <a:t>www.keepyourchildsafe.org</a:t>
            </a:r>
            <a:endParaRPr lang="en-US" sz="1600" dirty="0">
              <a:solidFill>
                <a:srgbClr val="00B0F0"/>
              </a:solidFill>
            </a:endParaRPr>
          </a:p>
          <a:p>
            <a:pPr>
              <a:spcBef>
                <a:spcPts val="600"/>
              </a:spcBef>
              <a:spcAft>
                <a:spcPts val="600"/>
              </a:spcAft>
            </a:pPr>
            <a:r>
              <a:rPr lang="en-US" sz="1600" dirty="0">
                <a:solidFill>
                  <a:srgbClr val="00B0F0"/>
                </a:solidFill>
                <a:hlinkClick r:id="rId9">
                  <a:extLst>
                    <a:ext uri="{A12FA001-AC4F-418D-AE19-62706E023703}">
                      <ahyp:hlinkClr xmlns:ahyp="http://schemas.microsoft.com/office/drawing/2018/hyperlinkcolor" val="tx"/>
                    </a:ext>
                  </a:extLst>
                </a:hlinkClick>
              </a:rPr>
              <a:t>https://sourcesofinsight.com/3-fights/</a:t>
            </a:r>
            <a:endParaRPr lang="en-US" sz="1600" dirty="0">
              <a:solidFill>
                <a:srgbClr val="00B0F0"/>
              </a:solidFill>
            </a:endParaRPr>
          </a:p>
          <a:p>
            <a:pPr>
              <a:spcBef>
                <a:spcPts val="600"/>
              </a:spcBef>
              <a:spcAft>
                <a:spcPts val="600"/>
              </a:spcAft>
            </a:pPr>
            <a:r>
              <a:rPr lang="en-US" sz="1600" dirty="0">
                <a:solidFill>
                  <a:srgbClr val="00B0F0"/>
                </a:solidFill>
              </a:rPr>
              <a:t>https://learning.berrystreet.org.au/sites/default/files/2018-07/Calmer-Kindergartens-Poster.pdf</a:t>
            </a:r>
          </a:p>
          <a:p>
            <a:pPr>
              <a:spcBef>
                <a:spcPts val="0"/>
              </a:spcBef>
              <a:spcAft>
                <a:spcPts val="0"/>
              </a:spcAft>
            </a:pPr>
            <a:endParaRPr lang="en-US" sz="2000" dirty="0"/>
          </a:p>
          <a:p>
            <a:endParaRPr lang="en-US" sz="2000" dirty="0"/>
          </a:p>
          <a:p>
            <a:endParaRPr lang="en-US" sz="2000" dirty="0"/>
          </a:p>
          <a:p>
            <a:endParaRPr lang="en-US" dirty="0"/>
          </a:p>
          <a:p>
            <a:endParaRPr lang="en-US" dirty="0"/>
          </a:p>
          <a:p>
            <a:endParaRPr lang="en-US" dirty="0"/>
          </a:p>
          <a:p>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body" sz="half" idx="2"/>
          </p:nvPr>
        </p:nvSpPr>
        <p:spPr>
          <a:xfrm>
            <a:off x="643465" y="3043050"/>
            <a:ext cx="3517567" cy="3064505"/>
          </a:xfrm>
        </p:spPr>
        <p:txBody>
          <a:bodyPr>
            <a:normAutofit/>
          </a:bodyPr>
          <a:lstStyle/>
          <a:p>
            <a:endParaRPr lang="en-US" dirty="0"/>
          </a:p>
        </p:txBody>
      </p:sp>
    </p:spTree>
    <p:extLst>
      <p:ext uri="{BB962C8B-B14F-4D97-AF65-F5344CB8AC3E}">
        <p14:creationId xmlns:p14="http://schemas.microsoft.com/office/powerpoint/2010/main" val="2988896720"/>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8577DD52E5CC40852D44311BB80A44" ma:contentTypeVersion="13" ma:contentTypeDescription="Create a new document." ma:contentTypeScope="" ma:versionID="9e69514c2ddf50a2efa22ee2f91c7656">
  <xsd:schema xmlns:xsd="http://www.w3.org/2001/XMLSchema" xmlns:xs="http://www.w3.org/2001/XMLSchema" xmlns:p="http://schemas.microsoft.com/office/2006/metadata/properties" xmlns:ns3="3227cee2-bb24-495d-87a6-294486da82c9" xmlns:ns4="cc845fb1-d3c7-4476-90d1-a8babdc80581" targetNamespace="http://schemas.microsoft.com/office/2006/metadata/properties" ma:root="true" ma:fieldsID="a6d6ed752057682394fd3e1e1a7df5f6" ns3:_="" ns4:_="">
    <xsd:import namespace="3227cee2-bb24-495d-87a6-294486da82c9"/>
    <xsd:import namespace="cc845fb1-d3c7-4476-90d1-a8babdc8058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7cee2-bb24-495d-87a6-294486da8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45fb1-d3c7-4476-90d1-a8babdc8058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29D16A-9BFC-4391-A34E-8C20F9365A3D}">
  <ds:schemaRefs>
    <ds:schemaRef ds:uri="http://purl.org/dc/dcmitype/"/>
    <ds:schemaRef ds:uri="http://purl.org/dc/elements/1.1/"/>
    <ds:schemaRef ds:uri="http://purl.org/dc/terms/"/>
    <ds:schemaRef ds:uri="http://schemas.openxmlformats.org/package/2006/metadata/core-properties"/>
    <ds:schemaRef ds:uri="3227cee2-bb24-495d-87a6-294486da82c9"/>
    <ds:schemaRef ds:uri="http://schemas.microsoft.com/office/2006/documentManagement/types"/>
    <ds:schemaRef ds:uri="http://schemas.microsoft.com/office/2006/metadata/properties"/>
    <ds:schemaRef ds:uri="http://schemas.microsoft.com/office/infopath/2007/PartnerControls"/>
    <ds:schemaRef ds:uri="cc845fb1-d3c7-4476-90d1-a8babdc80581"/>
    <ds:schemaRef ds:uri="http://www.w3.org/XML/1998/namespace"/>
  </ds:schemaRefs>
</ds:datastoreItem>
</file>

<file path=customXml/itemProps2.xml><?xml version="1.0" encoding="utf-8"?>
<ds:datastoreItem xmlns:ds="http://schemas.openxmlformats.org/officeDocument/2006/customXml" ds:itemID="{10E79C87-3091-4435-9505-867E8561D5F0}">
  <ds:schemaRefs>
    <ds:schemaRef ds:uri="http://schemas.microsoft.com/sharepoint/v3/contenttype/forms"/>
  </ds:schemaRefs>
</ds:datastoreItem>
</file>

<file path=customXml/itemProps3.xml><?xml version="1.0" encoding="utf-8"?>
<ds:datastoreItem xmlns:ds="http://schemas.openxmlformats.org/officeDocument/2006/customXml" ds:itemID="{D7602816-E67B-48F4-B4B4-ABD4B305F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27cee2-bb24-495d-87a6-294486da82c9"/>
    <ds:schemaRef ds:uri="cc845fb1-d3c7-4476-90d1-a8babdc805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{D5ADD5D5-9DC9-4388-AACA-B999FEB43474}tf56160789_win32</Template>
  <TotalTime>9175</TotalTime>
  <Words>1394</Words>
  <Application>Microsoft Office PowerPoint</Application>
  <PresentationFormat>Widescreen</PresentationFormat>
  <Paragraphs>181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Bookman Old Style</vt:lpstr>
      <vt:lpstr>Calibri</vt:lpstr>
      <vt:lpstr>Franklin Gothic Book</vt:lpstr>
      <vt:lpstr>Verdana</vt:lpstr>
      <vt:lpstr>Wingdings</vt:lpstr>
      <vt:lpstr>1_RetrospectVTI</vt:lpstr>
      <vt:lpstr>Fears and Triggers</vt:lpstr>
      <vt:lpstr>“The first fight is inside you.   That battle is overcoming your fears, steeling your resolve, maintaining an offensive mind set, developing skills, knowledge and personal power, and not succumbing to mediocrity.”  </vt:lpstr>
      <vt:lpstr>Common Fears</vt:lpstr>
      <vt:lpstr>Responding to Fears  Unmet childhood emotional  needs can result in problems later  in feeling disconnected or alone. </vt:lpstr>
      <vt:lpstr>Responding to Common Specific Fears</vt:lpstr>
      <vt:lpstr>Ways to manage triggers</vt:lpstr>
      <vt:lpstr>Specific Circumstances to Consider</vt:lpstr>
      <vt:lpstr>Persistent, Pervasive and Permanent to Transient, Situational and Specific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Fears and Triggers</dc:title>
  <dc:creator>Sonia Wagner</dc:creator>
  <cp:lastModifiedBy>Sonia Wagner</cp:lastModifiedBy>
  <cp:revision>23</cp:revision>
  <dcterms:created xsi:type="dcterms:W3CDTF">2021-06-15T01:19:25Z</dcterms:created>
  <dcterms:modified xsi:type="dcterms:W3CDTF">2021-06-21T23:26:33Z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0x010100B28577DD52E5CC40852D44311BB80A44</vt:lpwstr>
  </property>
</Properties>
</file>